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68" r:id="rId6"/>
    <p:sldId id="261" r:id="rId7"/>
    <p:sldId id="263" r:id="rId8"/>
    <p:sldId id="269" r:id="rId9"/>
    <p:sldId id="274" r:id="rId10"/>
    <p:sldId id="265" r:id="rId11"/>
    <p:sldId id="270" r:id="rId12"/>
    <p:sldId id="271" r:id="rId13"/>
    <p:sldId id="280" r:id="rId14"/>
    <p:sldId id="275" r:id="rId15"/>
    <p:sldId id="272" r:id="rId16"/>
    <p:sldId id="279" r:id="rId17"/>
    <p:sldId id="276" r:id="rId18"/>
    <p:sldId id="277" r:id="rId19"/>
    <p:sldId id="278" r:id="rId20"/>
    <p:sldId id="281" r:id="rId21"/>
    <p:sldId id="273" r:id="rId22"/>
    <p:sldId id="266" r:id="rId23"/>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ADA"/>
    <a:srgbClr val="002060"/>
    <a:srgbClr val="7BEBD8"/>
    <a:srgbClr val="8335E5"/>
    <a:srgbClr val="6B8DE1"/>
    <a:srgbClr val="6C92E1"/>
    <a:srgbClr val="6313DC"/>
    <a:srgbClr val="030553"/>
    <a:srgbClr val="7D4BC9"/>
    <a:srgbClr val="162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237" autoAdjust="0"/>
  </p:normalViewPr>
  <p:slideViewPr>
    <p:cSldViewPr snapToGrid="0" showGuides="1">
      <p:cViewPr varScale="1">
        <p:scale>
          <a:sx n="71" d="100"/>
          <a:sy n="71" d="100"/>
        </p:scale>
        <p:origin x="922" y="62"/>
      </p:cViewPr>
      <p:guideLst>
        <p:guide orient="horz" pos="2064"/>
        <p:guide pos="3840"/>
        <p:guide pos="456"/>
        <p:guide pos="720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1" d="100"/>
          <a:sy n="71" d="100"/>
        </p:scale>
        <p:origin x="298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5E5A06-49CA-4CC1-87DE-FA77A677BB6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0AB57FBC-7FA3-4A4B-999A-96FD7DC0D488}"/>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C1A2A0D1-39AF-49E8-A313-C406C8B34936}" type="datetime1">
              <a:rPr lang="ja-JP" altLang="en-US" smtClean="0">
                <a:latin typeface="Meiryo UI" panose="020B0604030504040204" pitchFamily="50" charset="-128"/>
                <a:ea typeface="Meiryo UI" panose="020B0604030504040204" pitchFamily="50" charset="-128"/>
              </a:rPr>
              <a:t>2024/4/27</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EE13074-6DA0-4561-A86B-2939D8B458A3}"/>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2B7A8E5-C1F9-40CC-A2A5-13CF7BD3F75C}"/>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49DEC52A-C4AE-45FE-B7FF-C255388ED1F4}"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23D33AEE-CF5B-4380-B63D-70E8661CBD2C}" type="datetime1">
              <a:rPr lang="ja-JP" altLang="en-US" smtClean="0"/>
              <a:pPr/>
              <a:t>2024/4/27</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6DF8F48A-6110-47DA-8521-A1D1FFD22FEF}" type="slidenum">
              <a:rPr lang="en-US" altLang="ja-JP" smtClean="0"/>
              <a:pPr/>
              <a:t>‹#›</a:t>
            </a:fld>
            <a:endParaRPr lang="ja-JP" alt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法人の</a:t>
            </a:r>
            <a:r>
              <a:rPr lang="en-US" altLang="ja-JP" dirty="0">
                <a:latin typeface="Meiryo UI" panose="020B0604030504040204" pitchFamily="50" charset="-128"/>
                <a:ea typeface="Meiryo UI" panose="020B0604030504040204" pitchFamily="50" charset="-128"/>
              </a:rPr>
              <a:t>BCP</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業務継続計画の説明になります。</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a:t>
            </a:fld>
            <a:endParaRPr lang="ja-JP" altLang="en-US" dirty="0"/>
          </a:p>
        </p:txBody>
      </p:sp>
    </p:spTree>
    <p:extLst>
      <p:ext uri="{BB962C8B-B14F-4D97-AF65-F5344CB8AC3E}">
        <p14:creationId xmlns:p14="http://schemas.microsoft.com/office/powerpoint/2010/main" val="15113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洪水等の浸水時について、市町より緊急速報メールが携帯電話へ届くようになっています。その通知で警戒レベル３の段階で必ず事業は止めて避難してください。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その為、警戒レベル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の通知が来た時点で必ず、避難準備をするようにしてください。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通常は２階部分に逃げるように作成していますが、</a:t>
            </a:r>
            <a:r>
              <a:rPr lang="ja-JP" altLang="en-US" dirty="0" err="1">
                <a:latin typeface="Meiryo UI" panose="020B0604030504040204" pitchFamily="50" charset="-128"/>
                <a:ea typeface="Meiryo UI" panose="020B0604030504040204" pitchFamily="50" charset="-128"/>
              </a:rPr>
              <a:t>ぱん</a:t>
            </a:r>
            <a:r>
              <a:rPr lang="ja-JP" altLang="en-US" dirty="0">
                <a:latin typeface="Meiryo UI" panose="020B0604030504040204" pitchFamily="50" charset="-128"/>
                <a:ea typeface="Meiryo UI" panose="020B0604030504040204" pitchFamily="50" charset="-128"/>
              </a:rPr>
              <a:t>カンぱん以外はこいしろの里へ逃げるように避難経路を作っています。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もし夜間帯の場合に、入所施設は職員人数が少なく対応しきれない可能性があります。その為に、まある・グループホームこいしろ・ひまわりはこいしろの里へ移動するように作成しています。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また、もし浸水した場合、水がひくまでに最大</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日かかるといわれています。少しでも職員人数を固めることも考えてあります。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復旧をする場合は書いてある順番でお願いします。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ちなみに警戒レベル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の時点で送迎は一旦中止となります。</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10</a:t>
            </a:fld>
            <a:endParaRPr lang="ja-JP" altLang="en-US" dirty="0"/>
          </a:p>
        </p:txBody>
      </p:sp>
    </p:spTree>
    <p:extLst>
      <p:ext uri="{BB962C8B-B14F-4D97-AF65-F5344CB8AC3E}">
        <p14:creationId xmlns:p14="http://schemas.microsoft.com/office/powerpoint/2010/main" val="185788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err="1">
                <a:latin typeface="Meiryo UI" panose="020B0604030504040204" pitchFamily="50" charset="-128"/>
                <a:ea typeface="Meiryo UI" panose="020B0604030504040204" pitchFamily="50" charset="-128"/>
              </a:rPr>
              <a:t>ぱん</a:t>
            </a:r>
            <a:r>
              <a:rPr lang="ja-JP" altLang="en-US" dirty="0">
                <a:latin typeface="Meiryo UI" panose="020B0604030504040204" pitchFamily="50" charset="-128"/>
                <a:ea typeface="Meiryo UI" panose="020B0604030504040204" pitchFamily="50" charset="-128"/>
              </a:rPr>
              <a:t>カンぱんとこいしろの里周辺の浸水部分を現したハザードマップになります。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周りに青い浸水区域が見えます。これは</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メートル以上の浸水区域があるということで、孤立する可能性が高い事にもなります。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その為、警戒レベル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の段階で厨房の備蓄食料は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階へ移動するように指示してください。</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11</a:t>
            </a:fld>
            <a:endParaRPr lang="ja-JP" altLang="en-US" dirty="0"/>
          </a:p>
        </p:txBody>
      </p:sp>
    </p:spTree>
    <p:extLst>
      <p:ext uri="{BB962C8B-B14F-4D97-AF65-F5344CB8AC3E}">
        <p14:creationId xmlns:p14="http://schemas.microsoft.com/office/powerpoint/2010/main" val="222649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地震の初動の説明になります。どの事業所もそうですが、安全確認後に速やかに建物から避難してください。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避難経路等は各事業所のマニアルを確認してください。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こいしろの里の周りで安全確保を行う場合に、</a:t>
            </a:r>
            <a:r>
              <a:rPr lang="ja-JP" altLang="en-US" dirty="0" err="1">
                <a:latin typeface="Meiryo UI" panose="020B0604030504040204" pitchFamily="50" charset="-128"/>
                <a:ea typeface="Meiryo UI" panose="020B0604030504040204" pitchFamily="50" charset="-128"/>
              </a:rPr>
              <a:t>ま</a:t>
            </a:r>
            <a:r>
              <a:rPr lang="ja-JP" altLang="en-US" dirty="0">
                <a:latin typeface="Meiryo UI" panose="020B0604030504040204" pitchFamily="50" charset="-128"/>
                <a:ea typeface="Meiryo UI" panose="020B0604030504040204" pitchFamily="50" charset="-128"/>
              </a:rPr>
              <a:t>ある駐車場であれば出口が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方向にしかない為、少人数での対応は可能だと思います。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また、送迎に関しては、施設を出てからの経過時間で変わります。</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分を目途に対応をお願いします。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12</a:t>
            </a:fld>
            <a:endParaRPr lang="ja-JP" altLang="en-US" dirty="0"/>
          </a:p>
        </p:txBody>
      </p:sp>
    </p:spTree>
    <p:extLst>
      <p:ext uri="{BB962C8B-B14F-4D97-AF65-F5344CB8AC3E}">
        <p14:creationId xmlns:p14="http://schemas.microsoft.com/office/powerpoint/2010/main" val="345449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火災の場合はほぼ同時進行で進みます。迅速に人を集め初動を行ってください。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異常伝達、施設内にいる方への連絡になります。放送設備を使って連絡してください。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消防署への連絡は名前、住所、施設名を必ず伝達してください。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利用者の避難、誘導は必ず火元を大きく迂回するルートを選択してください。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後は地震時とほぼ同じです。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安全対応に関してですが、消防の消火が入った場合はその建屋はほぼ使う事はできません。その為、緊急会議を開き今後の対応を検討します。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13</a:t>
            </a:fld>
            <a:endParaRPr lang="ja-JP" altLang="en-US" dirty="0"/>
          </a:p>
        </p:txBody>
      </p:sp>
    </p:spTree>
    <p:extLst>
      <p:ext uri="{BB962C8B-B14F-4D97-AF65-F5344CB8AC3E}">
        <p14:creationId xmlns:p14="http://schemas.microsoft.com/office/powerpoint/2010/main" val="263123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感染症についてですが、入所系と通所系では初動が違ってきます。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ただし、当法人ではグループホーム利用者に関して通所系と入所系に関連する方が混在する為、初動マニアルは一緒に作成してあります。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特に初動マニアル及び感染症マニアルは必ず読んでおくようにしてください。</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14</a:t>
            </a:fld>
            <a:endParaRPr lang="ja-JP" altLang="en-US" dirty="0"/>
          </a:p>
        </p:txBody>
      </p:sp>
    </p:spTree>
    <p:extLst>
      <p:ext uri="{BB962C8B-B14F-4D97-AF65-F5344CB8AC3E}">
        <p14:creationId xmlns:p14="http://schemas.microsoft.com/office/powerpoint/2010/main" val="292675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今回発生しているコロナは</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類に変わりましたが、以前は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類でした。１から</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類までは感染力が強いので初動マニアルの通りの動きとなります。</a:t>
            </a:r>
            <a:endParaRPr lang="en-US" altLang="ja-JP" dirty="0">
              <a:latin typeface="Meiryo UI" panose="020B0604030504040204" pitchFamily="50" charset="-128"/>
              <a:ea typeface="Meiryo UI" panose="020B0604030504040204" pitchFamily="50" charset="-128"/>
            </a:endParaRPr>
          </a:p>
          <a:p>
            <a:pPr rtl="0"/>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類は感染症マニアルに準じて行動してください。ただし、感染したものが確定するまでは、初動マニアルを基準で動きます。</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15</a:t>
            </a:fld>
            <a:endParaRPr lang="ja-JP" altLang="en-US" dirty="0"/>
          </a:p>
        </p:txBody>
      </p:sp>
    </p:spTree>
    <p:extLst>
      <p:ext uri="{BB962C8B-B14F-4D97-AF65-F5344CB8AC3E}">
        <p14:creationId xmlns:p14="http://schemas.microsoft.com/office/powerpoint/2010/main" val="377273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ガウン対応まで行かないとしても、感染症対策では隔離対応をほぼ行います。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感染症マニアルを見て必要な備品を移動し、職員へどのような対応なのかしっかり引き継ぐようにしてください。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もしわからなくなったら、協力医に確認して対応方法を教えてもらうようにしてください。</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16</a:t>
            </a:fld>
            <a:endParaRPr lang="ja-JP" altLang="en-US" dirty="0"/>
          </a:p>
        </p:txBody>
      </p:sp>
    </p:spTree>
    <p:extLst>
      <p:ext uri="{BB962C8B-B14F-4D97-AF65-F5344CB8AC3E}">
        <p14:creationId xmlns:p14="http://schemas.microsoft.com/office/powerpoint/2010/main" val="129254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情報の確認及び行政機関の情報になります。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災害系の場合は、防災みえのホームページを見ていただくと三重県の情報は一緒に見ることができます。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今回のコロナ</a:t>
            </a:r>
            <a:r>
              <a:rPr lang="ja-JP" altLang="en-US" dirty="0" err="1">
                <a:latin typeface="Meiryo UI" panose="020B0604030504040204" pitchFamily="50" charset="-128"/>
                <a:ea typeface="Meiryo UI" panose="020B0604030504040204" pitchFamily="50" charset="-128"/>
              </a:rPr>
              <a:t>ような</a:t>
            </a:r>
            <a:r>
              <a:rPr lang="ja-JP" altLang="en-US" dirty="0">
                <a:latin typeface="Meiryo UI" panose="020B0604030504040204" pitchFamily="50" charset="-128"/>
                <a:ea typeface="Meiryo UI" panose="020B0604030504040204" pitchFamily="50" charset="-128"/>
              </a:rPr>
              <a:t>感染症では各行政機関が対策本部を立ち上げ、対応に入ります。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行政のホームページから専用ダイアルを確認していただくようお願いします。</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17</a:t>
            </a:fld>
            <a:endParaRPr lang="ja-JP" altLang="en-US" dirty="0"/>
          </a:p>
        </p:txBody>
      </p:sp>
    </p:spTree>
    <p:extLst>
      <p:ext uri="{BB962C8B-B14F-4D97-AF65-F5344CB8AC3E}">
        <p14:creationId xmlns:p14="http://schemas.microsoft.com/office/powerpoint/2010/main" val="734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協力医、施設設備の業者と記載しておきます。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いおうじ応急クリニックは緊急対応も行ってもらえる所となります。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一応、カナミックネットワークのトニトルスシステムにより、往診登録してある利用者は事前情報をやり取りすることも可能です。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入所の一部利用者は北島医院に診察を継続していますので、間違えないようにお願いします。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施設設備情報は復旧等を行う際に確認する先となります。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18</a:t>
            </a:fld>
            <a:endParaRPr lang="ja-JP" altLang="en-US" dirty="0"/>
          </a:p>
        </p:txBody>
      </p:sp>
    </p:spTree>
    <p:extLst>
      <p:ext uri="{BB962C8B-B14F-4D97-AF65-F5344CB8AC3E}">
        <p14:creationId xmlns:p14="http://schemas.microsoft.com/office/powerpoint/2010/main" val="294650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19</a:t>
            </a:fld>
            <a:endParaRPr lang="ja-JP" altLang="en-US" dirty="0"/>
          </a:p>
        </p:txBody>
      </p:sp>
    </p:spTree>
    <p:extLst>
      <p:ext uri="{BB962C8B-B14F-4D97-AF65-F5344CB8AC3E}">
        <p14:creationId xmlns:p14="http://schemas.microsoft.com/office/powerpoint/2010/main" val="224533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 優先順位の</a:t>
            </a:r>
            <a:r>
              <a:rPr lang="en-US" altLang="ja-JP" dirty="0"/>
              <a:t>1</a:t>
            </a:r>
            <a:r>
              <a:rPr lang="ja-JP" altLang="en-US" dirty="0"/>
              <a:t>位は人命です。</a:t>
            </a:r>
            <a:endParaRPr lang="en-US" altLang="ja-JP" dirty="0"/>
          </a:p>
          <a:p>
            <a:pPr rtl="0"/>
            <a:r>
              <a:rPr lang="en-US" altLang="ja-JP" dirty="0"/>
              <a:t>2</a:t>
            </a:r>
            <a:r>
              <a:rPr lang="ja-JP" altLang="en-US" dirty="0"/>
              <a:t>位は各種事業を維持することはもちろんですが、最悪の場合は入所施設の機能のみになる事も考えられます。</a:t>
            </a:r>
            <a:endParaRPr lang="en-US" altLang="ja-JP" dirty="0"/>
          </a:p>
          <a:p>
            <a:pPr rtl="0"/>
            <a:r>
              <a:rPr lang="ja-JP" altLang="en-US" dirty="0"/>
              <a:t>これは在宅利用者は帰る家族や家がありますが、入所とグループホームは利用者の帰る場所だからです。</a:t>
            </a:r>
            <a:endParaRPr lang="en-US" altLang="ja-JP" dirty="0"/>
          </a:p>
          <a:p>
            <a:pPr rtl="0"/>
            <a:r>
              <a:rPr lang="en-US" altLang="ja-JP" dirty="0"/>
              <a:t>3</a:t>
            </a:r>
            <a:r>
              <a:rPr lang="ja-JP" altLang="en-US" dirty="0"/>
              <a:t>位は職員の確保になります。緊急事態の為、違う部署へ移動してもらうこともあります。また、他施設から応援していただく事も検討します。</a:t>
            </a:r>
            <a:endParaRPr lang="en-US" altLang="ja-JP" dirty="0"/>
          </a:p>
          <a:p>
            <a:pPr rtl="0"/>
            <a:r>
              <a:rPr lang="en-US" altLang="ja-JP" dirty="0"/>
              <a:t>4</a:t>
            </a:r>
            <a:r>
              <a:rPr lang="ja-JP" altLang="en-US" dirty="0"/>
              <a:t>位職員及び利用者の家族となります。万が一被災して住むことが出来なくなったりした場合に当法人の敷地を使用してもらう事など配慮します。</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2</a:t>
            </a:fld>
            <a:endParaRPr lang="ja-JP" altLang="en-US" dirty="0"/>
          </a:p>
        </p:txBody>
      </p:sp>
    </p:spTree>
    <p:extLst>
      <p:ext uri="{BB962C8B-B14F-4D97-AF65-F5344CB8AC3E}">
        <p14:creationId xmlns:p14="http://schemas.microsoft.com/office/powerpoint/2010/main" val="2042023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20</a:t>
            </a:fld>
            <a:endParaRPr lang="ja-JP" altLang="en-US" dirty="0"/>
          </a:p>
        </p:txBody>
      </p:sp>
    </p:spTree>
    <p:extLst>
      <p:ext uri="{BB962C8B-B14F-4D97-AF65-F5344CB8AC3E}">
        <p14:creationId xmlns:p14="http://schemas.microsoft.com/office/powerpoint/2010/main" val="256033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緊急連絡用システムの構築ですが、現在、連絡網のみ稼働が可能です。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今後はそれ以外の物も検討していますので、変更がある際は都度情報提供しますのでよろしくお願いします。</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21</a:t>
            </a:fld>
            <a:endParaRPr lang="ja-JP" altLang="en-US" dirty="0"/>
          </a:p>
        </p:txBody>
      </p:sp>
    </p:spTree>
    <p:extLst>
      <p:ext uri="{BB962C8B-B14F-4D97-AF65-F5344CB8AC3E}">
        <p14:creationId xmlns:p14="http://schemas.microsoft.com/office/powerpoint/2010/main" val="2198566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i="0" dirty="0">
                <a:latin typeface="Meiryo UI" panose="020B0604030504040204" pitchFamily="50" charset="-128"/>
                <a:ea typeface="Meiryo UI" panose="020B0604030504040204" pitchFamily="50" charset="-128"/>
              </a:rPr>
              <a:t>緊急事態はいつ起こるかわかりません。いつでも対応できるようにマニアルの確認及び各種訓練は真剣に取り組んでください。</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22</a:t>
            </a:fld>
            <a:endParaRPr lang="ja-JP" altLang="en-US" dirty="0"/>
          </a:p>
        </p:txBody>
      </p:sp>
    </p:spTree>
    <p:extLst>
      <p:ext uri="{BB962C8B-B14F-4D97-AF65-F5344CB8AC3E}">
        <p14:creationId xmlns:p14="http://schemas.microsoft.com/office/powerpoint/2010/main" val="369004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緊急対応には大きく</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種類あります。　自然災害と感染症になります。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それぞれ基本方針の優先順位に合わせた項目を記載しています。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内容はつぎのスライドで説明します。</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3</a:t>
            </a:fld>
            <a:endParaRPr lang="ja-JP" altLang="en-US" dirty="0"/>
          </a:p>
        </p:txBody>
      </p:sp>
    </p:spTree>
    <p:extLst>
      <p:ext uri="{BB962C8B-B14F-4D97-AF65-F5344CB8AC3E}">
        <p14:creationId xmlns:p14="http://schemas.microsoft.com/office/powerpoint/2010/main" val="45383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自然等災害では、まず、避難と職員の安否確認になります。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次に被災状況の確認、これは利用可能施設及び安全の確保が出来る事が大事になります。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そして、職員の確保、家族や在宅利用者のサポートといった順で行っていきます。</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4</a:t>
            </a:fld>
            <a:endParaRPr lang="ja-JP" altLang="en-US" dirty="0"/>
          </a:p>
        </p:txBody>
      </p:sp>
    </p:spTree>
    <p:extLst>
      <p:ext uri="{BB962C8B-B14F-4D97-AF65-F5344CB8AC3E}">
        <p14:creationId xmlns:p14="http://schemas.microsoft.com/office/powerpoint/2010/main" val="16714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感染症の場合は、まず感染拡大の防止及び各種連絡を行います。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次に感染者数、</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類感染症相当の場合は濃厚接触者も把握、事業継続できる状態かを医療機関と相談します。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入所やグループホームの場合、事業維持が絶対の為、区画割（ゾーン）対策を行います。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入所の場合はいったん最低事業維持の職員を確保し</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時間体制で回るように構築します。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この際、</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次被害を軽減する為、対応終了後の職員を隔離することとし、一定期間の宿泊場所も提供します。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5</a:t>
            </a:fld>
            <a:endParaRPr lang="ja-JP" altLang="en-US" dirty="0"/>
          </a:p>
        </p:txBody>
      </p:sp>
    </p:spTree>
    <p:extLst>
      <p:ext uri="{BB962C8B-B14F-4D97-AF65-F5344CB8AC3E}">
        <p14:creationId xmlns:p14="http://schemas.microsoft.com/office/powerpoint/2010/main" val="75087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決定機関について、最高決定機関は現在は常務理事</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名とします。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それぞれの機関で裁量権を持って行動していただきますが、必ず、提案・報告をしてから動くようにしてください。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6</a:t>
            </a:fld>
            <a:endParaRPr lang="ja-JP" altLang="en-US" dirty="0"/>
          </a:p>
        </p:txBody>
      </p:sp>
    </p:spTree>
    <p:extLst>
      <p:ext uri="{BB962C8B-B14F-4D97-AF65-F5344CB8AC3E}">
        <p14:creationId xmlns:p14="http://schemas.microsoft.com/office/powerpoint/2010/main" val="82867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当法人の福祉サービス事業所になります。　すべての事業所が災害危険想定で浸水想定区域となります。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その為、危険想定は火災、地震、台風や洪水の浸水となります。</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7</a:t>
            </a:fld>
            <a:endParaRPr lang="ja-JP" altLang="en-US" dirty="0"/>
          </a:p>
        </p:txBody>
      </p:sp>
    </p:spTree>
    <p:extLst>
      <p:ext uri="{BB962C8B-B14F-4D97-AF65-F5344CB8AC3E}">
        <p14:creationId xmlns:p14="http://schemas.microsoft.com/office/powerpoint/2010/main" val="201409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8</a:t>
            </a:fld>
            <a:endParaRPr lang="ja-JP" altLang="en-US" dirty="0"/>
          </a:p>
        </p:txBody>
      </p:sp>
    </p:spTree>
    <p:extLst>
      <p:ext uri="{BB962C8B-B14F-4D97-AF65-F5344CB8AC3E}">
        <p14:creationId xmlns:p14="http://schemas.microsoft.com/office/powerpoint/2010/main" val="27563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自然等災害についてです。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こちらも基本方針に合わせて優先順位を記載しています。詳細は次のスライドで説明します。</a:t>
            </a:r>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9</a:t>
            </a:fld>
            <a:endParaRPr lang="ja-JP" altLang="en-US" dirty="0"/>
          </a:p>
        </p:txBody>
      </p:sp>
    </p:spTree>
    <p:extLst>
      <p:ext uri="{BB962C8B-B14F-4D97-AF65-F5344CB8AC3E}">
        <p14:creationId xmlns:p14="http://schemas.microsoft.com/office/powerpoint/2010/main" val="10840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rtlCol="0" anchor="b"/>
          <a:lstStyle>
            <a:lvl1pPr algn="ctr">
              <a:defRPr sz="6000" i="0"/>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7245F25D-6082-47DE-9B2C-675944DD1812}"/>
              </a:ext>
            </a:extLst>
          </p:cNvPr>
          <p:cNvSpPr>
            <a:spLocks noGrp="1"/>
          </p:cNvSpPr>
          <p:nvPr>
            <p:ph type="dt" sz="half" idx="10"/>
          </p:nvPr>
        </p:nvSpPr>
        <p:spPr/>
        <p:txBody>
          <a:bodyPr rtlCol="0"/>
          <a:lstStyle>
            <a:lvl1pPr>
              <a:defRPr i="0"/>
            </a:lvl1pPr>
          </a:lstStyle>
          <a:p>
            <a:fld id="{28EFE845-1A4D-4CA3-B690-F6601EFA3C27}"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5E24B0FF-3B25-4E5C-A0A7-4E1636362153}"/>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81C24-32F4-4208-B651-CDCBFCD0312A}"/>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89B044BD-4FA0-432C-95D7-517D2DE8C4B6}"/>
              </a:ext>
            </a:extLst>
          </p:cNvPr>
          <p:cNvSpPr>
            <a:spLocks noGrp="1"/>
          </p:cNvSpPr>
          <p:nvPr>
            <p:ph type="dt" sz="half" idx="10"/>
          </p:nvPr>
        </p:nvSpPr>
        <p:spPr/>
        <p:txBody>
          <a:bodyPr rtlCol="0"/>
          <a:lstStyle>
            <a:lvl1pPr>
              <a:defRPr i="0"/>
            </a:lvl1pPr>
          </a:lstStyle>
          <a:p>
            <a:fld id="{2B6C9F7A-36FD-469B-AC66-25A243B5DDCD}"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AD17F283-FE61-4C9A-9E39-74D429C582C2}"/>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34C92C56-63F3-4246-AAEE-2FBC89E80248}"/>
              </a:ext>
            </a:extLst>
          </p:cNvPr>
          <p:cNvSpPr>
            <a:spLocks noGrp="1"/>
          </p:cNvSpPr>
          <p:nvPr>
            <p:ph type="dt" sz="half" idx="10"/>
          </p:nvPr>
        </p:nvSpPr>
        <p:spPr/>
        <p:txBody>
          <a:bodyPr rtlCol="0"/>
          <a:lstStyle>
            <a:lvl1pPr>
              <a:defRPr i="0"/>
            </a:lvl1pPr>
          </a:lstStyle>
          <a:p>
            <a:fld id="{186173F6-2E26-42FF-A58F-1A1D0A391C81}"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35C10319-C816-40EC-B1D0-FD9748E41D7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ADCE2-978E-4923-B0E9-4C966B6798C3}"/>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6CEB0BD6-F012-4C6D-BDAD-9E90ED25A387}"/>
              </a:ext>
            </a:extLst>
          </p:cNvPr>
          <p:cNvSpPr>
            <a:spLocks noGrp="1"/>
          </p:cNvSpPr>
          <p:nvPr>
            <p:ph idx="1"/>
          </p:nvPr>
        </p:nvSpPr>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DEE2F9E5-192C-4E88-9147-D263893B1842}"/>
              </a:ext>
            </a:extLst>
          </p:cNvPr>
          <p:cNvSpPr>
            <a:spLocks noGrp="1"/>
          </p:cNvSpPr>
          <p:nvPr>
            <p:ph type="dt" sz="half" idx="10"/>
          </p:nvPr>
        </p:nvSpPr>
        <p:spPr/>
        <p:txBody>
          <a:bodyPr rtlCol="0"/>
          <a:lstStyle>
            <a:lvl1pPr>
              <a:defRPr i="0"/>
            </a:lvl1pPr>
          </a:lstStyle>
          <a:p>
            <a:fld id="{A663A277-758D-488E-8473-49AFB2A57D13}"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794A7138-3EAF-4C9D-903E-55D9BC040272}"/>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rtlCol="0" anchor="b"/>
          <a:lstStyle>
            <a:lvl1pPr>
              <a:defRPr sz="6000"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rtlCol="0"/>
          <a:lstStyle>
            <a:lvl1pPr marL="0" indent="0">
              <a:buNone/>
              <a:defRPr sz="240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A2F46640-E89E-47CE-984D-0C0ECF7CF529}"/>
              </a:ext>
            </a:extLst>
          </p:cNvPr>
          <p:cNvSpPr>
            <a:spLocks noGrp="1"/>
          </p:cNvSpPr>
          <p:nvPr>
            <p:ph type="dt" sz="half" idx="10"/>
          </p:nvPr>
        </p:nvSpPr>
        <p:spPr/>
        <p:txBody>
          <a:bodyPr rtlCol="0"/>
          <a:lstStyle>
            <a:lvl1pPr>
              <a:defRPr i="0"/>
            </a:lvl1pPr>
          </a:lstStyle>
          <a:p>
            <a:fld id="{3DF580C5-0F47-487C-A972-7B540F270EF3}"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F4177A8F-F167-4C43-AEE7-45067080142F}"/>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AA026-BFE6-4D2A-9ABF-C593B5666574}"/>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a:extLst>
              <a:ext uri="{FF2B5EF4-FFF2-40B4-BE49-F238E27FC236}">
                <a16:creationId xmlns:a16="http://schemas.microsoft.com/office/drawing/2014/main" id="{85C49B47-0C41-4DCC-9902-126916D9C448}"/>
              </a:ext>
            </a:extLst>
          </p:cNvPr>
          <p:cNvSpPr>
            <a:spLocks noGrp="1"/>
          </p:cNvSpPr>
          <p:nvPr>
            <p:ph type="dt" sz="half" idx="10"/>
          </p:nvPr>
        </p:nvSpPr>
        <p:spPr/>
        <p:txBody>
          <a:bodyPr rtlCol="0"/>
          <a:lstStyle>
            <a:lvl1pPr>
              <a:defRPr i="0"/>
            </a:lvl1pPr>
          </a:lstStyle>
          <a:p>
            <a:fld id="{12B1E65B-D86D-4272-BDE5-8E89DEA39C4F}" type="datetime1">
              <a:rPr lang="ja-JP" altLang="en-US" smtClean="0"/>
              <a:t>2024/4/27</a:t>
            </a:fld>
            <a:endParaRPr lang="ja-JP" altLang="en-US" dirty="0"/>
          </a:p>
        </p:txBody>
      </p:sp>
      <p:sp>
        <p:nvSpPr>
          <p:cNvPr id="6" name="フッター プレースホルダー 5">
            <a:extLst>
              <a:ext uri="{FF2B5EF4-FFF2-40B4-BE49-F238E27FC236}">
                <a16:creationId xmlns:a16="http://schemas.microsoft.com/office/drawing/2014/main" id="{B7CD28B7-2F2D-4E80-A107-C1F266C63064}"/>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rtlCol="0"/>
          <a:lstStyle>
            <a:lvl1pPr>
              <a:defRPr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rtlCol="0"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rtlCol="0"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46E8C038-E6A1-499D-9E24-FA5980421C81}"/>
              </a:ext>
            </a:extLst>
          </p:cNvPr>
          <p:cNvSpPr>
            <a:spLocks noGrp="1"/>
          </p:cNvSpPr>
          <p:nvPr>
            <p:ph type="dt" sz="half" idx="10"/>
          </p:nvPr>
        </p:nvSpPr>
        <p:spPr/>
        <p:txBody>
          <a:bodyPr rtlCol="0"/>
          <a:lstStyle>
            <a:lvl1pPr>
              <a:defRPr i="0"/>
            </a:lvl1pPr>
          </a:lstStyle>
          <a:p>
            <a:fld id="{13CCCDFD-864D-45AA-80B2-308C1E31EE29}" type="datetime1">
              <a:rPr lang="ja-JP" altLang="en-US" smtClean="0"/>
              <a:t>2024/4/27</a:t>
            </a:fld>
            <a:endParaRPr lang="ja-JP" altLang="en-US" dirty="0"/>
          </a:p>
        </p:txBody>
      </p:sp>
      <p:sp>
        <p:nvSpPr>
          <p:cNvPr id="8" name="フッター プレースホルダー 7">
            <a:extLst>
              <a:ext uri="{FF2B5EF4-FFF2-40B4-BE49-F238E27FC236}">
                <a16:creationId xmlns:a16="http://schemas.microsoft.com/office/drawing/2014/main" id="{F9F911B6-A759-487E-8CB6-CF9EF737F076}"/>
              </a:ext>
            </a:extLst>
          </p:cNvPr>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02F8A-97AC-456C-B9E3-45A7D520C5DA}"/>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日付プレースホルダー 2">
            <a:extLst>
              <a:ext uri="{FF2B5EF4-FFF2-40B4-BE49-F238E27FC236}">
                <a16:creationId xmlns:a16="http://schemas.microsoft.com/office/drawing/2014/main" id="{8340F483-F2B9-47A3-9B5C-8C264B7016BD}"/>
              </a:ext>
            </a:extLst>
          </p:cNvPr>
          <p:cNvSpPr>
            <a:spLocks noGrp="1"/>
          </p:cNvSpPr>
          <p:nvPr>
            <p:ph type="dt" sz="half" idx="10"/>
          </p:nvPr>
        </p:nvSpPr>
        <p:spPr/>
        <p:txBody>
          <a:bodyPr rtlCol="0"/>
          <a:lstStyle>
            <a:lvl1pPr>
              <a:defRPr i="0"/>
            </a:lvl1pPr>
          </a:lstStyle>
          <a:p>
            <a:fld id="{5876DA56-91CC-4948-B505-73A2CB4F42FB}" type="datetime1">
              <a:rPr lang="ja-JP" altLang="en-US" smtClean="0"/>
              <a:t>2024/4/27</a:t>
            </a:fld>
            <a:endParaRPr lang="ja-JP" altLang="en-US" dirty="0"/>
          </a:p>
        </p:txBody>
      </p:sp>
      <p:sp>
        <p:nvSpPr>
          <p:cNvPr id="4" name="フッター プレースホルダー 3">
            <a:extLst>
              <a:ext uri="{FF2B5EF4-FFF2-40B4-BE49-F238E27FC236}">
                <a16:creationId xmlns:a16="http://schemas.microsoft.com/office/drawing/2014/main" id="{25849874-9D9B-4597-B20D-33D6F58BCA32}"/>
              </a:ext>
            </a:extLst>
          </p:cNvPr>
          <p:cNvSpPr>
            <a:spLocks noGrp="1"/>
          </p:cNvSpPr>
          <p:nvPr>
            <p:ph type="ftr" sz="quarter" idx="11"/>
          </p:nvPr>
        </p:nvSpPr>
        <p:spPr/>
        <p:txBody>
          <a:bodyPr rtlCol="0"/>
          <a:lstStyle>
            <a:lvl1pPr>
              <a:defRPr i="0"/>
            </a:lvl1pPr>
          </a:lstStyle>
          <a:p>
            <a:endParaRPr lang="ja-JP" altLang="en-US" dirty="0"/>
          </a:p>
        </p:txBody>
      </p:sp>
      <p:sp>
        <p:nvSpPr>
          <p:cNvPr id="5" name="スライド番号プレースホルダー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A3F6AD-4D61-4238-AB7D-613625BFF81F}"/>
              </a:ext>
            </a:extLst>
          </p:cNvPr>
          <p:cNvSpPr>
            <a:spLocks noGrp="1"/>
          </p:cNvSpPr>
          <p:nvPr>
            <p:ph type="dt" sz="half" idx="10"/>
          </p:nvPr>
        </p:nvSpPr>
        <p:spPr/>
        <p:txBody>
          <a:bodyPr rtlCol="0"/>
          <a:lstStyle>
            <a:lvl1pPr>
              <a:defRPr i="0"/>
            </a:lvl1pPr>
          </a:lstStyle>
          <a:p>
            <a:fld id="{BC650337-AEAD-44F0-B1B4-C80D920F53C4}" type="datetime1">
              <a:rPr lang="ja-JP" altLang="en-US" smtClean="0"/>
              <a:t>2024/4/27</a:t>
            </a:fld>
            <a:endParaRPr lang="ja-JP" altLang="en-US" dirty="0"/>
          </a:p>
        </p:txBody>
      </p:sp>
      <p:sp>
        <p:nvSpPr>
          <p:cNvPr id="3" name="フッター プレースホルダー 2">
            <a:extLst>
              <a:ext uri="{FF2B5EF4-FFF2-40B4-BE49-F238E27FC236}">
                <a16:creationId xmlns:a16="http://schemas.microsoft.com/office/drawing/2014/main" id="{D8AACDC9-944D-47C6-B286-82C86AD94318}"/>
              </a:ext>
            </a:extLst>
          </p:cNvPr>
          <p:cNvSpPr>
            <a:spLocks noGrp="1"/>
          </p:cNvSpPr>
          <p:nvPr>
            <p:ph type="ftr" sz="quarter" idx="11"/>
          </p:nvPr>
        </p:nvSpPr>
        <p:spPr/>
        <p:txBody>
          <a:bodyPr rtlCol="0"/>
          <a:lstStyle>
            <a:lvl1pPr>
              <a:defRPr i="0"/>
            </a:lvl1pPr>
          </a:lstStyle>
          <a:p>
            <a:endParaRPr lang="ja-JP" altLang="en-US" dirty="0"/>
          </a:p>
        </p:txBody>
      </p:sp>
      <p:sp>
        <p:nvSpPr>
          <p:cNvPr id="4" name="スライド番号プレースホルダー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rtlCol="0" anchor="b"/>
          <a:lstStyle>
            <a:lvl1pPr>
              <a:defRPr sz="3200" i="0" u="none"/>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rtlCol="0"/>
          <a:lstStyle>
            <a:lvl1pPr>
              <a:defRPr sz="3200" i="0" u="none"/>
            </a:lvl1pPr>
            <a:lvl2pPr>
              <a:defRPr sz="2800" i="0" u="none"/>
            </a:lvl2pPr>
            <a:lvl3pPr>
              <a:defRPr sz="2400" i="0" u="none"/>
            </a:lvl3pPr>
            <a:lvl4pPr>
              <a:defRPr sz="2000" i="0" u="none"/>
            </a:lvl4pPr>
            <a:lvl5pPr>
              <a:defRPr sz="2000" i="0" u="none"/>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rtlCol="0"/>
          <a:lstStyle>
            <a:lvl1pPr marL="0" indent="0">
              <a:buNone/>
              <a:defRPr sz="1600" i="0" u="none"/>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46909769-F5A5-4635-BD0C-D6049DEB9632}"/>
              </a:ext>
            </a:extLst>
          </p:cNvPr>
          <p:cNvSpPr>
            <a:spLocks noGrp="1"/>
          </p:cNvSpPr>
          <p:nvPr>
            <p:ph type="dt" sz="half" idx="10"/>
          </p:nvPr>
        </p:nvSpPr>
        <p:spPr/>
        <p:txBody>
          <a:bodyPr rtlCol="0"/>
          <a:lstStyle>
            <a:lvl1pPr>
              <a:defRPr i="0" u="none"/>
            </a:lvl1pPr>
          </a:lstStyle>
          <a:p>
            <a:fld id="{7D7185DA-A61B-4182-9F1C-3BCD2D7CAB57}" type="datetime1">
              <a:rPr lang="ja-JP" altLang="en-US" smtClean="0"/>
              <a:t>2024/4/27</a:t>
            </a:fld>
            <a:endParaRPr lang="ja-JP" altLang="en-US" dirty="0"/>
          </a:p>
        </p:txBody>
      </p:sp>
      <p:sp>
        <p:nvSpPr>
          <p:cNvPr id="6" name="フッター プレースホルダー 5">
            <a:extLst>
              <a:ext uri="{FF2B5EF4-FFF2-40B4-BE49-F238E27FC236}">
                <a16:creationId xmlns:a16="http://schemas.microsoft.com/office/drawing/2014/main" id="{F9252DC3-D3D7-446F-A866-D7820B7BF876}"/>
              </a:ext>
            </a:extLst>
          </p:cNvPr>
          <p:cNvSpPr>
            <a:spLocks noGrp="1"/>
          </p:cNvSpPr>
          <p:nvPr>
            <p:ph type="ftr" sz="quarter" idx="11"/>
          </p:nvPr>
        </p:nvSpPr>
        <p:spPr/>
        <p:txBody>
          <a:bodyPr rtlCol="0"/>
          <a:lstStyle>
            <a:lvl1pPr>
              <a:defRPr i="0" u="none"/>
            </a:lvl1pPr>
          </a:lstStyle>
          <a:p>
            <a:endParaRPr lang="ja-JP" altLang="en-US" dirty="0"/>
          </a:p>
        </p:txBody>
      </p:sp>
      <p:sp>
        <p:nvSpPr>
          <p:cNvPr id="7" name="スライド番号プレースホルダー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rtlCol="0"/>
          <a:lstStyle>
            <a:lvl1pPr>
              <a:defRPr i="0" u="none"/>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rtlCol="0" anchor="b"/>
          <a:lstStyle>
            <a:lvl1pPr>
              <a:defRPr sz="3200" i="0"/>
            </a:lvl1pPr>
          </a:lstStyle>
          <a:p>
            <a:pPr rtl="0"/>
            <a:r>
              <a:rPr lang="ja-JP" altLang="en-US" noProof="0"/>
              <a:t>マスター タイトルの書式設定</a:t>
            </a:r>
            <a:endParaRPr lang="ja-JP" altLang="en-US" noProof="0" dirty="0"/>
          </a:p>
        </p:txBody>
      </p:sp>
      <p:sp>
        <p:nvSpPr>
          <p:cNvPr id="3" name="図プレースホルダー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rtlCol="0"/>
          <a:lstStyle>
            <a:lvl1pPr marL="0" indent="0">
              <a:buNone/>
              <a:defRPr sz="320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4" name="テキスト プレースホルダー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E7DA2C9E-A9AD-4BB9-A691-90BB84F58CE9}"/>
              </a:ext>
            </a:extLst>
          </p:cNvPr>
          <p:cNvSpPr>
            <a:spLocks noGrp="1"/>
          </p:cNvSpPr>
          <p:nvPr>
            <p:ph type="dt" sz="half" idx="10"/>
          </p:nvPr>
        </p:nvSpPr>
        <p:spPr/>
        <p:txBody>
          <a:bodyPr rtlCol="0"/>
          <a:lstStyle>
            <a:lvl1pPr>
              <a:defRPr i="0"/>
            </a:lvl1pPr>
          </a:lstStyle>
          <a:p>
            <a:fld id="{23C199A7-5A9A-4CEA-976F-CD2380C367A4}" type="datetime1">
              <a:rPr lang="ja-JP" altLang="en-US" smtClean="0"/>
              <a:t>2024/4/27</a:t>
            </a:fld>
            <a:endParaRPr lang="ja-JP" altLang="en-US" dirty="0"/>
          </a:p>
        </p:txBody>
      </p:sp>
      <p:sp>
        <p:nvSpPr>
          <p:cNvPr id="6" name="フッター プレースホルダー 5">
            <a:extLst>
              <a:ext uri="{FF2B5EF4-FFF2-40B4-BE49-F238E27FC236}">
                <a16:creationId xmlns:a16="http://schemas.microsoft.com/office/drawing/2014/main" id="{F4B3D45D-C826-4846-BBFC-A0D98B7E7A2C}"/>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rtlCol="0"/>
          <a:lstStyle>
            <a:lvl1pPr>
              <a:defRPr i="0"/>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Meiryo UI" panose="020B0604030504040204" pitchFamily="50" charset="-128"/>
                <a:ea typeface="Meiryo UI" panose="020B0604030504040204" pitchFamily="50" charset="-128"/>
              </a:defRPr>
            </a:lvl1pPr>
          </a:lstStyle>
          <a:p>
            <a:fld id="{7E60B0D2-4ADB-46F8-8CAC-666416D35654}" type="datetime1">
              <a:rPr lang="ja-JP" altLang="en-US" smtClean="0"/>
              <a:t>2024/4/27</a:t>
            </a:fld>
            <a:endParaRPr lang="ja-JP" altLang="en-US" dirty="0"/>
          </a:p>
        </p:txBody>
      </p:sp>
      <p:sp>
        <p:nvSpPr>
          <p:cNvPr id="5" name="フッター プレースホルダー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tx1">
                    <a:tint val="75000"/>
                  </a:schemeClr>
                </a:solidFill>
                <a:latin typeface="Meiryo UI" panose="020B0604030504040204" pitchFamily="50" charset="-128"/>
                <a:ea typeface="Meiryo UI" panose="020B0604030504040204" pitchFamily="50" charset="-128"/>
              </a:defRPr>
            </a:lvl1pPr>
          </a:lstStyle>
          <a:p>
            <a:fld id="{ED6580AB-5C3C-4B4F-8E2A-8B7A0A8CE695}" type="slidenum">
              <a:rPr lang="en-US" altLang="ja-JP" smtClean="0"/>
              <a:pPr/>
              <a:t>‹#›</a:t>
            </a:fld>
            <a:endParaRPr lang="ja-JP" alt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i="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i="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i="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i="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hyperlink" Target="https://www.pref.mie.lg.jp/D1BOUSAI/75148007862.htm" TargetMode="External"/><Relationship Id="rId3" Type="http://schemas.openxmlformats.org/officeDocument/2006/relationships/hyperlink" Target="https://www.pref.mie.lg.jp/" TargetMode="External"/><Relationship Id="rId7" Type="http://schemas.openxmlformats.org/officeDocument/2006/relationships/hyperlink" Target="https://www.mie-icnet.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qq.pref.mie.lg.jp/qq24/qqport/kenmintop/" TargetMode="External"/><Relationship Id="rId11" Type="http://schemas.openxmlformats.org/officeDocument/2006/relationships/image" Target="../media/image20.png"/><Relationship Id="rId5" Type="http://schemas.openxmlformats.org/officeDocument/2006/relationships/hyperlink" Target="https://www.bosaimie.jp/" TargetMode="External"/><Relationship Id="rId10" Type="http://schemas.openxmlformats.org/officeDocument/2006/relationships/image" Target="../media/image19.png"/><Relationship Id="rId4" Type="http://schemas.openxmlformats.org/officeDocument/2006/relationships/hyperlink" Target="https://www.city.matsusaka.mie.jp/" TargetMode="Externa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bi.kanamic.net/josso/signon/login.do?josso_back_to=https://portal.kanamic.net/tritrus/josso_security_check"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 1" descr="これは抽象的な装飾図形の画像です。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18" name="フリーフォーム(F)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 name="フリーフォーム(F)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0" name="フリーフォーム(F)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1165547-DF3A-4694-9097-2BDAF2003713}"/>
              </a:ext>
            </a:extLst>
          </p:cNvPr>
          <p:cNvSpPr txBox="1"/>
          <p:nvPr/>
        </p:nvSpPr>
        <p:spPr>
          <a:xfrm>
            <a:off x="-494969" y="2923447"/>
            <a:ext cx="6377221" cy="1231106"/>
          </a:xfrm>
          <a:prstGeom prst="rect">
            <a:avLst/>
          </a:prstGeom>
          <a:noFill/>
        </p:spPr>
        <p:txBody>
          <a:bodyPr wrap="square" lIns="0" tIns="0" rIns="0" bIns="0" rtlCol="0">
            <a:spAutoFit/>
          </a:bodyPr>
          <a:lstStyle/>
          <a:p>
            <a:pPr algn="ctr" rtl="0"/>
            <a:r>
              <a:rPr lang="ja-JP" altLang="en-US" sz="4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社会福祉法人ベテスタ</a:t>
            </a:r>
            <a:endParaRPr lang="en-US" altLang="ja-JP" sz="4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en-US" altLang="ja-JP" sz="4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BCP</a:t>
            </a:r>
            <a:endParaRPr lang="ja-JP" altLang="en-US" sz="4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55" name="長方形 54">
            <a:extLst>
              <a:ext uri="{FF2B5EF4-FFF2-40B4-BE49-F238E27FC236}">
                <a16:creationId xmlns:a16="http://schemas.microsoft.com/office/drawing/2014/main" id="{6BBBCB2E-F413-4381-8378-02FDC20EA4F6}"/>
              </a:ext>
            </a:extLst>
          </p:cNvPr>
          <p:cNvSpPr/>
          <p:nvPr/>
        </p:nvSpPr>
        <p:spPr>
          <a:xfrm>
            <a:off x="1455713" y="1950954"/>
            <a:ext cx="2475856" cy="553998"/>
          </a:xfrm>
          <a:prstGeom prst="rect">
            <a:avLst/>
          </a:prstGeom>
        </p:spPr>
        <p:txBody>
          <a:bodyPr wrap="square" lIns="0" tIns="0" rIns="0" bIns="0" rtlCol="0">
            <a:spAutoFit/>
          </a:bodyPr>
          <a:lstStyle/>
          <a:p>
            <a:r>
              <a:rPr lang="ja-JP" altLang="en-US" dirty="0">
                <a:latin typeface="ＭＳ Ｐゴシック" panose="020B0600070205080204" pitchFamily="50" charset="-128"/>
                <a:ea typeface="ＭＳ Ｐゴシック" panose="020B0600070205080204" pitchFamily="50" charset="-128"/>
              </a:rPr>
              <a:t>法人全体</a:t>
            </a:r>
            <a:r>
              <a:rPr lang="ja-JP" altLang="ja-JP" dirty="0">
                <a:latin typeface="ＭＳ Ｐゴシック" panose="020B0600070205080204" pitchFamily="50" charset="-128"/>
                <a:ea typeface="ＭＳ Ｐゴシック" panose="020B0600070205080204" pitchFamily="50" charset="-128"/>
              </a:rPr>
              <a:t>業務継続計画</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Business Continuity Plan</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 name="タイトル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1</a:t>
            </a:r>
          </a:p>
        </p:txBody>
      </p:sp>
      <p:sp>
        <p:nvSpPr>
          <p:cNvPr id="4" name="テキスト ボックス 3">
            <a:extLst>
              <a:ext uri="{FF2B5EF4-FFF2-40B4-BE49-F238E27FC236}">
                <a16:creationId xmlns:a16="http://schemas.microsoft.com/office/drawing/2014/main" id="{CA9277F1-7C0B-4574-B0D4-59386C6CED80}"/>
              </a:ext>
            </a:extLst>
          </p:cNvPr>
          <p:cNvSpPr txBox="1"/>
          <p:nvPr/>
        </p:nvSpPr>
        <p:spPr>
          <a:xfrm>
            <a:off x="1041939" y="4308390"/>
            <a:ext cx="3303404" cy="2123658"/>
          </a:xfrm>
          <a:prstGeom prst="rect">
            <a:avLst/>
          </a:prstGeom>
          <a:noFill/>
        </p:spPr>
        <p:txBody>
          <a:bodyPr wrap="square" rtlCol="0">
            <a:spAutoFit/>
          </a:bodyPr>
          <a:lstStyle/>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基本方針</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２</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緊急対応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３</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決定機関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６</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建物の状況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７</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自然災害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９</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洪水時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１０</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地震時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１２</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火災時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１３</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感染症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１４</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各種情報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１７</a:t>
            </a:r>
            <a:endParaRPr kumimoji="1" lang="en-US" altLang="ja-JP" sz="1200" dirty="0">
              <a:latin typeface="ＭＳ Ｐゴシック" panose="020B0600070205080204" pitchFamily="50" charset="-128"/>
              <a:ea typeface="ＭＳ Ｐゴシック" panose="020B0600070205080204" pitchFamily="50" charset="-128"/>
            </a:endParaRPr>
          </a:p>
          <a:p>
            <a:pPr marL="228600" indent="-228600">
              <a:buFont typeface="+mj-lt"/>
              <a:buAutoNum type="arabicPeriod"/>
            </a:pPr>
            <a:r>
              <a:rPr kumimoji="1" lang="ja-JP" altLang="en-US" sz="1200" dirty="0">
                <a:latin typeface="ＭＳ Ｐゴシック" panose="020B0600070205080204" pitchFamily="50" charset="-128"/>
                <a:ea typeface="ＭＳ Ｐゴシック" panose="020B0600070205080204" pitchFamily="50" charset="-128"/>
              </a:rPr>
              <a:t>各種連絡用システム　</a:t>
            </a:r>
            <a:r>
              <a:rPr kumimoji="1" lang="en-US" altLang="ja-JP" sz="1200" u="dotted" baseline="300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２１</a:t>
            </a:r>
            <a:endParaRPr kumimoji="1"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435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3ECDF0-20E4-42EB-A939-E751FFB8EB9E}"/>
              </a:ext>
            </a:extLst>
          </p:cNvPr>
          <p:cNvSpPr txBox="1"/>
          <p:nvPr/>
        </p:nvSpPr>
        <p:spPr>
          <a:xfrm>
            <a:off x="726781" y="865651"/>
            <a:ext cx="6250668" cy="800219"/>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浸水後には移動は危険です。必ず、緊急速報メールの</a:t>
            </a:r>
            <a:r>
              <a:rPr lang="ja-JP" altLang="en-US" sz="2000" b="1" i="0" dirty="0">
                <a:solidFill>
                  <a:srgbClr val="FF0000"/>
                </a:solidFill>
                <a:latin typeface="ＭＳ Ｐゴシック" panose="020B0600070205080204" pitchFamily="50" charset="-128"/>
                <a:ea typeface="ＭＳ Ｐゴシック" panose="020B0600070205080204" pitchFamily="50" charset="-128"/>
              </a:rPr>
              <a:t>警戒レベル</a:t>
            </a:r>
            <a:r>
              <a:rPr lang="en-US" altLang="ja-JP" sz="2000" b="1" i="0" dirty="0">
                <a:solidFill>
                  <a:srgbClr val="FF0000"/>
                </a:solidFill>
                <a:latin typeface="ＭＳ Ｐゴシック" panose="020B0600070205080204" pitchFamily="50" charset="-128"/>
                <a:ea typeface="ＭＳ Ｐゴシック" panose="020B0600070205080204" pitchFamily="50" charset="-128"/>
              </a:rPr>
              <a:t>3</a:t>
            </a:r>
            <a:r>
              <a:rPr lang="ja-JP" altLang="en-US" i="0" dirty="0">
                <a:latin typeface="ＭＳ Ｐゴシック" panose="020B0600070205080204" pitchFamily="50" charset="-128"/>
                <a:ea typeface="ＭＳ Ｐゴシック" panose="020B0600070205080204" pitchFamily="50" charset="-128"/>
              </a:rPr>
              <a:t>が届いた際には、水</a:t>
            </a:r>
            <a:r>
              <a:rPr lang="zh-TW" altLang="en-US" i="0" dirty="0">
                <a:latin typeface="ＭＳ Ｐゴシック" panose="020B0600070205080204" pitchFamily="50" charset="-128"/>
                <a:ea typeface="ＭＳ Ｐゴシック" panose="020B0600070205080204" pitchFamily="50" charset="-128"/>
              </a:rPr>
              <a:t>害（洪</a:t>
            </a:r>
            <a:r>
              <a:rPr lang="ja-JP" altLang="en-US" i="0" dirty="0">
                <a:latin typeface="ＭＳ Ｐゴシック" panose="020B0600070205080204" pitchFamily="50" charset="-128"/>
                <a:ea typeface="ＭＳ Ｐゴシック" panose="020B0600070205080204" pitchFamily="50" charset="-128"/>
              </a:rPr>
              <a:t>水</a:t>
            </a:r>
            <a:r>
              <a:rPr lang="zh-TW" altLang="en-US" i="0" dirty="0">
                <a:latin typeface="ＭＳ Ｐゴシック" panose="020B0600070205080204" pitchFamily="50" charset="-128"/>
                <a:ea typeface="ＭＳ Ｐゴシック" panose="020B0600070205080204" pitchFamily="50" charset="-128"/>
              </a:rPr>
              <a:t>）各避難経路</a:t>
            </a:r>
            <a:r>
              <a:rPr lang="ja-JP" altLang="en-US" i="0" dirty="0">
                <a:latin typeface="ＭＳ Ｐゴシック" panose="020B0600070205080204" pitchFamily="50" charset="-128"/>
                <a:ea typeface="ＭＳ Ｐゴシック" panose="020B0600070205080204" pitchFamily="50" charset="-128"/>
              </a:rPr>
              <a:t>どおりに避難するようにしてください。</a:t>
            </a:r>
          </a:p>
        </p:txBody>
      </p:sp>
      <p:sp>
        <p:nvSpPr>
          <p:cNvPr id="3" name="テキスト ボックス 2">
            <a:extLst>
              <a:ext uri="{FF2B5EF4-FFF2-40B4-BE49-F238E27FC236}">
                <a16:creationId xmlns:a16="http://schemas.microsoft.com/office/drawing/2014/main" id="{CE6AF7FE-5978-4B5F-90E1-044AC25EC230}"/>
              </a:ext>
            </a:extLst>
          </p:cNvPr>
          <p:cNvSpPr txBox="1"/>
          <p:nvPr/>
        </p:nvSpPr>
        <p:spPr>
          <a:xfrm>
            <a:off x="726781" y="2735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洪水等の浸水時</a:t>
            </a:r>
          </a:p>
        </p:txBody>
      </p:sp>
      <p:sp>
        <p:nvSpPr>
          <p:cNvPr id="4" name="テキスト ボックス 3">
            <a:extLst>
              <a:ext uri="{FF2B5EF4-FFF2-40B4-BE49-F238E27FC236}">
                <a16:creationId xmlns:a16="http://schemas.microsoft.com/office/drawing/2014/main" id="{171A55DA-183A-4D18-85CD-0F3BC09D5269}"/>
              </a:ext>
            </a:extLst>
          </p:cNvPr>
          <p:cNvSpPr txBox="1"/>
          <p:nvPr/>
        </p:nvSpPr>
        <p:spPr>
          <a:xfrm>
            <a:off x="739494" y="1786785"/>
            <a:ext cx="2883732" cy="246221"/>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ja-JP" altLang="en-US" b="1" i="0" dirty="0">
                <a:latin typeface="Meiryo UI" panose="020B0604030504040204" pitchFamily="50" charset="-128"/>
                <a:ea typeface="Meiryo UI" panose="020B0604030504040204" pitchFamily="50" charset="-128"/>
              </a:rPr>
              <a:t>夜間帯での対応は慎重に</a:t>
            </a:r>
          </a:p>
        </p:txBody>
      </p:sp>
      <p:sp>
        <p:nvSpPr>
          <p:cNvPr id="5" name="テキスト ボックス 4">
            <a:extLst>
              <a:ext uri="{FF2B5EF4-FFF2-40B4-BE49-F238E27FC236}">
                <a16:creationId xmlns:a16="http://schemas.microsoft.com/office/drawing/2014/main" id="{11FEAF3D-6FC9-46CB-B4A4-9B8CA760AE20}"/>
              </a:ext>
            </a:extLst>
          </p:cNvPr>
          <p:cNvSpPr txBox="1"/>
          <p:nvPr/>
        </p:nvSpPr>
        <p:spPr>
          <a:xfrm>
            <a:off x="726781" y="2117830"/>
            <a:ext cx="5792891" cy="984885"/>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en-US" altLang="ja-JP" i="0" dirty="0">
                <a:latin typeface="ＭＳ Ｐゴシック" panose="020B0600070205080204" pitchFamily="50" charset="-128"/>
                <a:ea typeface="ＭＳ Ｐゴシック" panose="020B0600070205080204" pitchFamily="50" charset="-128"/>
              </a:rPr>
              <a:t>GH</a:t>
            </a:r>
            <a:r>
              <a:rPr lang="ja-JP" altLang="en-US" i="0" dirty="0">
                <a:latin typeface="ＭＳ Ｐゴシック" panose="020B0600070205080204" pitchFamily="50" charset="-128"/>
                <a:ea typeface="ＭＳ Ｐゴシック" panose="020B0600070205080204" pitchFamily="50" charset="-128"/>
              </a:rPr>
              <a:t>こいしろ、</a:t>
            </a:r>
            <a:r>
              <a:rPr lang="en-US" altLang="ja-JP" i="0" dirty="0">
                <a:latin typeface="ＭＳ Ｐゴシック" panose="020B0600070205080204" pitchFamily="50" charset="-128"/>
                <a:ea typeface="ＭＳ Ｐゴシック" panose="020B0600070205080204" pitchFamily="50" charset="-128"/>
              </a:rPr>
              <a:t>GH</a:t>
            </a:r>
            <a:r>
              <a:rPr lang="ja-JP" altLang="en-US" i="0" dirty="0">
                <a:latin typeface="ＭＳ Ｐゴシック" panose="020B0600070205080204" pitchFamily="50" charset="-128"/>
                <a:ea typeface="ＭＳ Ｐゴシック" panose="020B0600070205080204" pitchFamily="50" charset="-128"/>
              </a:rPr>
              <a:t>ひまわりは、夜間帯の場合気をつけて行動してください。また、こいしろの里は職員数が</a:t>
            </a:r>
            <a:r>
              <a:rPr lang="en-US" altLang="ja-JP" i="0" dirty="0">
                <a:latin typeface="ＭＳ Ｐゴシック" panose="020B0600070205080204" pitchFamily="50" charset="-128"/>
                <a:ea typeface="ＭＳ Ｐゴシック" panose="020B0600070205080204" pitchFamily="50" charset="-128"/>
              </a:rPr>
              <a:t>2</a:t>
            </a:r>
            <a:r>
              <a:rPr lang="ja-JP" altLang="en-US" i="0" dirty="0">
                <a:latin typeface="ＭＳ Ｐゴシック" panose="020B0600070205080204" pitchFamily="50" charset="-128"/>
                <a:ea typeface="ＭＳ Ｐゴシック" panose="020B0600070205080204" pitchFamily="50" charset="-128"/>
              </a:rPr>
              <a:t>名となる為、動ける利用者を優先し、</a:t>
            </a:r>
            <a:r>
              <a:rPr lang="en-US" altLang="ja-JP" i="0" dirty="0">
                <a:latin typeface="ＭＳ Ｐゴシック" panose="020B0600070205080204" pitchFamily="50" charset="-128"/>
                <a:ea typeface="ＭＳ Ｐゴシック" panose="020B0600070205080204" pitchFamily="50" charset="-128"/>
              </a:rPr>
              <a:t>GH</a:t>
            </a:r>
            <a:r>
              <a:rPr lang="ja-JP" altLang="en-US" i="0" dirty="0">
                <a:latin typeface="ＭＳ Ｐゴシック" panose="020B0600070205080204" pitchFamily="50" charset="-128"/>
                <a:ea typeface="ＭＳ Ｐゴシック" panose="020B0600070205080204" pitchFamily="50" charset="-128"/>
              </a:rPr>
              <a:t>の職員が到着してから、その他の利用者を２階へ移動してください。</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pic>
        <p:nvPicPr>
          <p:cNvPr id="3074" name="Picture 2" descr="台風１９号による浸水被害で、救助活動が行われた特別養護老人ホーム埼玉県川越市の「川越キングス・ガーデン」周辺＝昨年１０月１３日、本社ヘリ「あさづる」から">
            <a:extLst>
              <a:ext uri="{FF2B5EF4-FFF2-40B4-BE49-F238E27FC236}">
                <a16:creationId xmlns:a16="http://schemas.microsoft.com/office/drawing/2014/main" id="{7E26A810-3F36-4F22-AB93-9A15F469913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67575" y="2652585"/>
            <a:ext cx="4924425" cy="4193059"/>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a:extLst>
              <a:ext uri="{FF2B5EF4-FFF2-40B4-BE49-F238E27FC236}">
                <a16:creationId xmlns:a16="http://schemas.microsoft.com/office/drawing/2014/main" id="{52AB1ABD-3CE5-40F4-9A5B-31E642C7F5BF}"/>
              </a:ext>
            </a:extLst>
          </p:cNvPr>
          <p:cNvSpPr txBox="1"/>
          <p:nvPr/>
        </p:nvSpPr>
        <p:spPr>
          <a:xfrm>
            <a:off x="714067" y="3678466"/>
            <a:ext cx="5792891" cy="984885"/>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285750" indent="-285750" rtl="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浸水した場合、</a:t>
            </a:r>
            <a:r>
              <a:rPr lang="en-US" altLang="ja-JP" i="0" dirty="0">
                <a:latin typeface="ＭＳ Ｐゴシック" panose="020B0600070205080204" pitchFamily="50" charset="-128"/>
                <a:ea typeface="ＭＳ Ｐゴシック" panose="020B0600070205080204" pitchFamily="50" charset="-128"/>
              </a:rPr>
              <a:t>10</a:t>
            </a:r>
            <a:r>
              <a:rPr lang="ja-JP" altLang="en-US" i="0" dirty="0">
                <a:latin typeface="ＭＳ Ｐゴシック" panose="020B0600070205080204" pitchFamily="50" charset="-128"/>
                <a:ea typeface="ＭＳ Ｐゴシック" panose="020B0600070205080204" pitchFamily="50" charset="-128"/>
              </a:rPr>
              <a:t>日間ほど水が引かない可能性があります。</a:t>
            </a:r>
            <a:endParaRPr lang="en-US" altLang="ja-JP" i="0" dirty="0">
              <a:latin typeface="ＭＳ Ｐゴシック" panose="020B0600070205080204" pitchFamily="50" charset="-128"/>
              <a:ea typeface="ＭＳ Ｐゴシック" panose="020B0600070205080204" pitchFamily="50" charset="-128"/>
            </a:endParaRPr>
          </a:p>
          <a:p>
            <a:pPr marL="285750" indent="-285750" rtl="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漏電により停電する可能性があります。</a:t>
            </a:r>
            <a:endParaRPr lang="en-US" altLang="ja-JP" i="0" dirty="0">
              <a:latin typeface="ＭＳ Ｐゴシック" panose="020B0600070205080204" pitchFamily="50" charset="-128"/>
              <a:ea typeface="ＭＳ Ｐゴシック" panose="020B0600070205080204" pitchFamily="50" charset="-128"/>
            </a:endParaRPr>
          </a:p>
          <a:p>
            <a:pPr marL="285750" indent="-285750" rtl="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停電した場合は水・ガスが使えなくなります。</a:t>
            </a:r>
            <a:endParaRPr lang="en-US" altLang="ja-JP" i="0" dirty="0">
              <a:latin typeface="ＭＳ Ｐゴシック" panose="020B0600070205080204" pitchFamily="50" charset="-128"/>
              <a:ea typeface="ＭＳ Ｐゴシック" panose="020B0600070205080204" pitchFamily="50" charset="-128"/>
            </a:endParaRPr>
          </a:p>
          <a:p>
            <a:pPr marL="285750" indent="-285750" rtl="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出勤している職員のみで乗り切ることが想定されます。</a:t>
            </a:r>
            <a:endParaRPr lang="en-US" altLang="ja-JP" i="0" dirty="0">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A4CC57CB-F4EA-4739-AAAF-FEAD22E9D71D}"/>
              </a:ext>
            </a:extLst>
          </p:cNvPr>
          <p:cNvSpPr txBox="1"/>
          <p:nvPr/>
        </p:nvSpPr>
        <p:spPr>
          <a:xfrm>
            <a:off x="739494" y="3337348"/>
            <a:ext cx="3124052" cy="246221"/>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ja-JP" altLang="en-US" b="1" i="0" dirty="0">
                <a:latin typeface="Meiryo UI" panose="020B0604030504040204" pitchFamily="50" charset="-128"/>
                <a:ea typeface="Meiryo UI" panose="020B0604030504040204" pitchFamily="50" charset="-128"/>
              </a:rPr>
              <a:t>下記の状況になる可能性があります</a:t>
            </a:r>
          </a:p>
        </p:txBody>
      </p:sp>
      <p:sp>
        <p:nvSpPr>
          <p:cNvPr id="66" name="テキスト ボックス 65">
            <a:extLst>
              <a:ext uri="{FF2B5EF4-FFF2-40B4-BE49-F238E27FC236}">
                <a16:creationId xmlns:a16="http://schemas.microsoft.com/office/drawing/2014/main" id="{032E87C3-8A2B-446B-88B1-BFC2539FF5DD}"/>
              </a:ext>
            </a:extLst>
          </p:cNvPr>
          <p:cNvSpPr txBox="1"/>
          <p:nvPr/>
        </p:nvSpPr>
        <p:spPr>
          <a:xfrm>
            <a:off x="739494" y="5234986"/>
            <a:ext cx="5792891" cy="123110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marL="342900" indent="-342900" rtl="0">
              <a:buFont typeface="+mj-ea"/>
              <a:buAutoNum type="circleNumDbPlain"/>
            </a:pPr>
            <a:r>
              <a:rPr lang="ja-JP" altLang="en-US" i="0" dirty="0">
                <a:latin typeface="ＭＳ Ｐゴシック" panose="020B0600070205080204" pitchFamily="50" charset="-128"/>
                <a:ea typeface="ＭＳ Ｐゴシック" panose="020B0600070205080204" pitchFamily="50" charset="-128"/>
              </a:rPr>
              <a:t>厨房内の清掃等（食事が一番になります。）</a:t>
            </a:r>
            <a:endParaRPr lang="en-US" altLang="ja-JP" i="0" dirty="0">
              <a:latin typeface="ＭＳ Ｐゴシック" panose="020B0600070205080204" pitchFamily="50" charset="-128"/>
              <a:ea typeface="ＭＳ Ｐゴシック" panose="020B0600070205080204" pitchFamily="50" charset="-128"/>
            </a:endParaRPr>
          </a:p>
          <a:p>
            <a:pPr marL="342900" indent="-342900" rtl="0">
              <a:buFont typeface="+mj-ea"/>
              <a:buAutoNum type="circleNumDbPlain"/>
            </a:pPr>
            <a:r>
              <a:rPr lang="ja-JP" altLang="en-US" i="0" dirty="0">
                <a:latin typeface="ＭＳ Ｐゴシック" panose="020B0600070205080204" pitchFamily="50" charset="-128"/>
                <a:ea typeface="ＭＳ Ｐゴシック" panose="020B0600070205080204" pitchFamily="50" charset="-128"/>
              </a:rPr>
              <a:t>ガス、水の復旧（入所：ゴミ置き場の横）</a:t>
            </a:r>
            <a:endParaRPr lang="en-US" altLang="ja-JP" i="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ja-JP" altLang="en-US" i="0" dirty="0">
                <a:latin typeface="ＭＳ Ｐゴシック" panose="020B0600070205080204" pitchFamily="50" charset="-128"/>
                <a:ea typeface="ＭＳ Ｐゴシック" panose="020B0600070205080204" pitchFamily="50" charset="-128"/>
              </a:rPr>
              <a:t>電気（入所：キュービクルが浸水している可能性がある為、スズカテクト様を呼ぶようにしてください。）</a:t>
            </a:r>
            <a:endParaRPr lang="en-US" altLang="ja-JP" i="0" dirty="0">
              <a:latin typeface="ＭＳ Ｐゴシック" panose="020B0600070205080204" pitchFamily="50" charset="-128"/>
              <a:ea typeface="ＭＳ Ｐゴシック" panose="020B0600070205080204" pitchFamily="50" charset="-128"/>
            </a:endParaRPr>
          </a:p>
          <a:p>
            <a:pPr marL="342900" indent="-342900">
              <a:buFont typeface="+mj-ea"/>
              <a:buAutoNum type="circleNumDbPlain"/>
            </a:pPr>
            <a:r>
              <a:rPr lang="en-US" altLang="ja-JP" i="0" dirty="0">
                <a:latin typeface="ＭＳ Ｐゴシック" panose="020B0600070205080204" pitchFamily="50" charset="-128"/>
                <a:ea typeface="ＭＳ Ｐゴシック" panose="020B0600070205080204" pitchFamily="50" charset="-128"/>
              </a:rPr>
              <a:t>1</a:t>
            </a:r>
            <a:r>
              <a:rPr lang="ja-JP" altLang="en-US" i="0" dirty="0">
                <a:latin typeface="ＭＳ Ｐゴシック" panose="020B0600070205080204" pitchFamily="50" charset="-128"/>
                <a:ea typeface="ＭＳ Ｐゴシック" panose="020B0600070205080204" pitchFamily="50" charset="-128"/>
              </a:rPr>
              <a:t>階居室系の清掃</a:t>
            </a:r>
            <a:endParaRPr lang="en-US" altLang="ja-JP" i="0" dirty="0">
              <a:latin typeface="ＭＳ Ｐゴシック" panose="020B0600070205080204" pitchFamily="50" charset="-128"/>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5AE8DBA0-4F12-41BB-B60F-06AD522FE909}"/>
              </a:ext>
            </a:extLst>
          </p:cNvPr>
          <p:cNvSpPr txBox="1"/>
          <p:nvPr/>
        </p:nvSpPr>
        <p:spPr>
          <a:xfrm>
            <a:off x="764921" y="4893868"/>
            <a:ext cx="3124052" cy="246221"/>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ja-JP" altLang="en-US" b="1" i="0" dirty="0">
                <a:latin typeface="Meiryo UI" panose="020B0604030504040204" pitchFamily="50" charset="-128"/>
                <a:ea typeface="Meiryo UI" panose="020B0604030504040204" pitchFamily="50" charset="-128"/>
              </a:rPr>
              <a:t>復旧の順番は</a:t>
            </a:r>
          </a:p>
        </p:txBody>
      </p:sp>
      <p:pic>
        <p:nvPicPr>
          <p:cNvPr id="6" name="図 5">
            <a:extLst>
              <a:ext uri="{FF2B5EF4-FFF2-40B4-BE49-F238E27FC236}">
                <a16:creationId xmlns:a16="http://schemas.microsoft.com/office/drawing/2014/main" id="{E1ADABB0-6C22-4805-A7F4-EF9B2A409A41}"/>
              </a:ext>
            </a:extLst>
          </p:cNvPr>
          <p:cNvPicPr>
            <a:picLocks noChangeAspect="1"/>
          </p:cNvPicPr>
          <p:nvPr/>
        </p:nvPicPr>
        <p:blipFill>
          <a:blip r:embed="rId4"/>
          <a:stretch>
            <a:fillRect/>
          </a:stretch>
        </p:blipFill>
        <p:spPr>
          <a:xfrm>
            <a:off x="7541755" y="123946"/>
            <a:ext cx="4376063" cy="2965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538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9929E06-4AB9-4598-A963-82CCC18A3FF2}"/>
              </a:ext>
            </a:extLst>
          </p:cNvPr>
          <p:cNvSpPr txBox="1"/>
          <p:nvPr/>
        </p:nvSpPr>
        <p:spPr>
          <a:xfrm>
            <a:off x="2506798" y="5970370"/>
            <a:ext cx="1223092" cy="553998"/>
          </a:xfrm>
          <a:prstGeom prst="rect">
            <a:avLst/>
          </a:prstGeom>
          <a:noFill/>
        </p:spPr>
        <p:txBody>
          <a:bodyPr wrap="none" lIns="0" tIns="0" rIns="0" bIns="0" rtlCol="0">
            <a:spAutoFit/>
          </a:bodyPr>
          <a:lstStyle/>
          <a:p>
            <a:pPr algn="ctr" rtl="0"/>
            <a:r>
              <a:rPr lang="ja-JP" altLang="en-US" b="1" dirty="0">
                <a:latin typeface="Meiryo UI" panose="020B0604030504040204" pitchFamily="50" charset="-128"/>
                <a:ea typeface="Meiryo UI" panose="020B0604030504040204" pitchFamily="50" charset="-128"/>
                <a:cs typeface="Segoe UI" panose="020B0502040204020203" pitchFamily="34" charset="0"/>
              </a:rPr>
              <a:t>上川町</a:t>
            </a:r>
            <a:endParaRPr lang="en-US" altLang="ja-JP" b="1" dirty="0">
              <a:latin typeface="Meiryo UI" panose="020B0604030504040204" pitchFamily="50" charset="-128"/>
              <a:ea typeface="Meiryo UI" panose="020B0604030504040204" pitchFamily="50" charset="-128"/>
              <a:cs typeface="Segoe UI" panose="020B0502040204020203" pitchFamily="34" charset="0"/>
            </a:endParaRPr>
          </a:p>
          <a:p>
            <a:pPr algn="ctr" rtl="0"/>
            <a:r>
              <a:rPr lang="ja-JP" altLang="en-US" b="1" dirty="0" err="1">
                <a:latin typeface="Meiryo UI" panose="020B0604030504040204" pitchFamily="50" charset="-128"/>
                <a:ea typeface="Meiryo UI" panose="020B0604030504040204" pitchFamily="50" charset="-128"/>
                <a:cs typeface="Segoe UI" panose="020B0502040204020203" pitchFamily="34" charset="0"/>
              </a:rPr>
              <a:t>ぱん</a:t>
            </a:r>
            <a:r>
              <a:rPr lang="ja-JP" altLang="en-US" b="1" dirty="0">
                <a:latin typeface="Meiryo UI" panose="020B0604030504040204" pitchFamily="50" charset="-128"/>
                <a:ea typeface="Meiryo UI" panose="020B0604030504040204" pitchFamily="50" charset="-128"/>
                <a:cs typeface="Segoe UI" panose="020B0502040204020203" pitchFamily="34" charset="0"/>
              </a:rPr>
              <a:t>カンぱん</a:t>
            </a:r>
            <a:endParaRPr lang="en-US" altLang="ja-JP" b="1" dirty="0">
              <a:latin typeface="Meiryo UI" panose="020B0604030504040204" pitchFamily="50" charset="-128"/>
              <a:ea typeface="Meiryo UI" panose="020B0604030504040204" pitchFamily="50" charset="-128"/>
              <a:cs typeface="Segoe UI" panose="020B0502040204020203" pitchFamily="34" charset="0"/>
            </a:endParaRPr>
          </a:p>
        </p:txBody>
      </p:sp>
      <p:sp>
        <p:nvSpPr>
          <p:cNvPr id="24" name="テキスト ボックス 23">
            <a:extLst>
              <a:ext uri="{FF2B5EF4-FFF2-40B4-BE49-F238E27FC236}">
                <a16:creationId xmlns:a16="http://schemas.microsoft.com/office/drawing/2014/main" id="{AB0754C1-4097-4CDA-B3CB-7304331CBBB9}"/>
              </a:ext>
            </a:extLst>
          </p:cNvPr>
          <p:cNvSpPr txBox="1"/>
          <p:nvPr/>
        </p:nvSpPr>
        <p:spPr>
          <a:xfrm>
            <a:off x="7003222" y="5966761"/>
            <a:ext cx="3831177" cy="553998"/>
          </a:xfrm>
          <a:prstGeom prst="rect">
            <a:avLst/>
          </a:prstGeom>
          <a:noFill/>
        </p:spPr>
        <p:txBody>
          <a:bodyPr wrap="none" lIns="0" tIns="0" rIns="0" bIns="0" rtlCol="0">
            <a:spAutoFit/>
          </a:bodyPr>
          <a:lstStyle/>
          <a:p>
            <a:pPr algn="ctr" rtl="0"/>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稲木町</a:t>
            </a:r>
            <a:endPar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こいしろの里・こいしろ・ひまわり・</a:t>
            </a:r>
            <a:r>
              <a:rPr lang="ja-JP" altLang="en-US" b="1" dirty="0" err="1">
                <a:latin typeface="ＭＳ Ｐゴシック" panose="020B0600070205080204" pitchFamily="50" charset="-128"/>
                <a:ea typeface="ＭＳ Ｐゴシック" panose="020B0600070205080204" pitchFamily="50" charset="-128"/>
                <a:cs typeface="Segoe UI" panose="020B0502040204020203" pitchFamily="34" charset="0"/>
              </a:rPr>
              <a:t>ま</a:t>
            </a:r>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ある</a:t>
            </a:r>
            <a:endPar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57" name="テキスト ボックス 56">
            <a:extLst>
              <a:ext uri="{FF2B5EF4-FFF2-40B4-BE49-F238E27FC236}">
                <a16:creationId xmlns:a16="http://schemas.microsoft.com/office/drawing/2014/main" id="{25264A13-2CF6-4653-9A8E-AE29B6F25F8E}"/>
              </a:ext>
            </a:extLst>
          </p:cNvPr>
          <p:cNvSpPr txBox="1"/>
          <p:nvPr/>
        </p:nvSpPr>
        <p:spPr>
          <a:xfrm>
            <a:off x="377910" y="842624"/>
            <a:ext cx="7242089" cy="527133"/>
          </a:xfrm>
          <a:prstGeom prst="rect">
            <a:avLst/>
          </a:prstGeom>
          <a:noFill/>
        </p:spPr>
        <p:txBody>
          <a:bodyPr wrap="square" lIns="0" tIns="0" rIns="0" bIns="0" rtlCol="0">
            <a:noAutofit/>
          </a:bodyPr>
          <a:lstStyle/>
          <a:p>
            <a:pPr rtl="0">
              <a:lnSpc>
                <a:spcPts val="4000"/>
              </a:lnSpc>
            </a:pPr>
            <a:r>
              <a:rPr lang="ja-JP" altLang="en-US" sz="36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洪水ハザードマップの状況 </a:t>
            </a:r>
          </a:p>
        </p:txBody>
      </p:sp>
      <p:sp>
        <p:nvSpPr>
          <p:cNvPr id="7" name="タイトル 6" hidden="1">
            <a:extLst>
              <a:ext uri="{FF2B5EF4-FFF2-40B4-BE49-F238E27FC236}">
                <a16:creationId xmlns:a16="http://schemas.microsoft.com/office/drawing/2014/main" id="{8336C4B5-E15C-4086-8FF8-C33A073734A2}"/>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7</a:t>
            </a:r>
            <a:endParaRPr lang="ja" dirty="0"/>
          </a:p>
        </p:txBody>
      </p:sp>
      <p:pic>
        <p:nvPicPr>
          <p:cNvPr id="2" name="図 1">
            <a:extLst>
              <a:ext uri="{FF2B5EF4-FFF2-40B4-BE49-F238E27FC236}">
                <a16:creationId xmlns:a16="http://schemas.microsoft.com/office/drawing/2014/main" id="{17AB0DEB-FF4F-47D2-B516-58C422827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32" y="2184585"/>
            <a:ext cx="5645623" cy="3567224"/>
          </a:xfrm>
          <a:prstGeom prst="rect">
            <a:avLst/>
          </a:prstGeom>
        </p:spPr>
      </p:pic>
      <p:pic>
        <p:nvPicPr>
          <p:cNvPr id="3" name="図 2">
            <a:extLst>
              <a:ext uri="{FF2B5EF4-FFF2-40B4-BE49-F238E27FC236}">
                <a16:creationId xmlns:a16="http://schemas.microsoft.com/office/drawing/2014/main" id="{509EDA85-E73D-494E-860E-07316D610CD8}"/>
              </a:ext>
            </a:extLst>
          </p:cNvPr>
          <p:cNvPicPr>
            <a:picLocks noChangeAspect="1"/>
          </p:cNvPicPr>
          <p:nvPr/>
        </p:nvPicPr>
        <p:blipFill>
          <a:blip r:embed="rId4"/>
          <a:stretch>
            <a:fillRect/>
          </a:stretch>
        </p:blipFill>
        <p:spPr>
          <a:xfrm>
            <a:off x="1308901" y="4252293"/>
            <a:ext cx="368973" cy="478786"/>
          </a:xfrm>
          <a:prstGeom prst="rect">
            <a:avLst/>
          </a:prstGeom>
        </p:spPr>
      </p:pic>
      <p:pic>
        <p:nvPicPr>
          <p:cNvPr id="4" name="図 3">
            <a:extLst>
              <a:ext uri="{FF2B5EF4-FFF2-40B4-BE49-F238E27FC236}">
                <a16:creationId xmlns:a16="http://schemas.microsoft.com/office/drawing/2014/main" id="{4CC891E8-C0AB-4480-AF7D-722D047CEE55}"/>
              </a:ext>
            </a:extLst>
          </p:cNvPr>
          <p:cNvPicPr>
            <a:picLocks noChangeAspect="1"/>
          </p:cNvPicPr>
          <p:nvPr/>
        </p:nvPicPr>
        <p:blipFill rotWithShape="1">
          <a:blip r:embed="rId5">
            <a:extLst>
              <a:ext uri="{28A0092B-C50C-407E-A947-70E740481C1C}">
                <a14:useLocalDpi xmlns:a14="http://schemas.microsoft.com/office/drawing/2010/main" val="0"/>
              </a:ext>
            </a:extLst>
          </a:blip>
          <a:srcRect t="6341" b="12401"/>
          <a:stretch/>
        </p:blipFill>
        <p:spPr>
          <a:xfrm>
            <a:off x="6096000" y="2184581"/>
            <a:ext cx="5645623" cy="3567224"/>
          </a:xfrm>
          <a:prstGeom prst="rect">
            <a:avLst/>
          </a:prstGeom>
        </p:spPr>
      </p:pic>
      <p:pic>
        <p:nvPicPr>
          <p:cNvPr id="21" name="図 20">
            <a:extLst>
              <a:ext uri="{FF2B5EF4-FFF2-40B4-BE49-F238E27FC236}">
                <a16:creationId xmlns:a16="http://schemas.microsoft.com/office/drawing/2014/main" id="{3E7799C7-C5EE-4806-A833-EAA1EEDAA8DF}"/>
              </a:ext>
            </a:extLst>
          </p:cNvPr>
          <p:cNvPicPr>
            <a:picLocks noChangeAspect="1"/>
          </p:cNvPicPr>
          <p:nvPr/>
        </p:nvPicPr>
        <p:blipFill>
          <a:blip r:embed="rId4"/>
          <a:stretch>
            <a:fillRect/>
          </a:stretch>
        </p:blipFill>
        <p:spPr>
          <a:xfrm>
            <a:off x="7804436" y="3836278"/>
            <a:ext cx="368973" cy="478786"/>
          </a:xfrm>
          <a:prstGeom prst="rect">
            <a:avLst/>
          </a:prstGeom>
        </p:spPr>
      </p:pic>
      <p:pic>
        <p:nvPicPr>
          <p:cNvPr id="5" name="図 4">
            <a:extLst>
              <a:ext uri="{FF2B5EF4-FFF2-40B4-BE49-F238E27FC236}">
                <a16:creationId xmlns:a16="http://schemas.microsoft.com/office/drawing/2014/main" id="{0CF19198-0404-4914-A9A5-7F06E2750D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9589" y="128851"/>
            <a:ext cx="3429682" cy="1938846"/>
          </a:xfrm>
          <a:prstGeom prst="rect">
            <a:avLst/>
          </a:prstGeom>
        </p:spPr>
      </p:pic>
    </p:spTree>
    <p:extLst>
      <p:ext uri="{BB962C8B-B14F-4D97-AF65-F5344CB8AC3E}">
        <p14:creationId xmlns:p14="http://schemas.microsoft.com/office/powerpoint/2010/main" val="117096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AF7FE-5978-4B5F-90E1-044AC25EC230}"/>
              </a:ext>
            </a:extLst>
          </p:cNvPr>
          <p:cNvSpPr txBox="1"/>
          <p:nvPr/>
        </p:nvSpPr>
        <p:spPr>
          <a:xfrm>
            <a:off x="5521193" y="117031"/>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地震時（初動）</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pic>
        <p:nvPicPr>
          <p:cNvPr id="6" name="図 5">
            <a:extLst>
              <a:ext uri="{FF2B5EF4-FFF2-40B4-BE49-F238E27FC236}">
                <a16:creationId xmlns:a16="http://schemas.microsoft.com/office/drawing/2014/main" id="{CB117086-76C9-4B05-AC14-F343444915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4835611" cy="4861158"/>
          </a:xfrm>
          <a:prstGeom prst="rect">
            <a:avLst/>
          </a:prstGeom>
        </p:spPr>
      </p:pic>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3117102887"/>
              </p:ext>
            </p:extLst>
          </p:nvPr>
        </p:nvGraphicFramePr>
        <p:xfrm>
          <a:off x="4915235" y="554906"/>
          <a:ext cx="7136712" cy="346456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行動基準</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緊急地震速報</a:t>
                      </a:r>
                      <a:endParaRPr kumimoji="1" lang="en-US" altLang="ja-JP" sz="1400" b="1" dirty="0">
                        <a:latin typeface="ＭＳ Ｐゴシック" panose="020B0600070205080204" pitchFamily="50" charset="-128"/>
                        <a:ea typeface="ＭＳ Ｐゴシック" panose="020B0600070205080204" pitchFamily="50" charset="-128"/>
                      </a:endParaRPr>
                    </a:p>
                    <a:p>
                      <a:r>
                        <a:rPr kumimoji="1" lang="ja-JP" altLang="en-US" sz="1400" b="1" dirty="0">
                          <a:latin typeface="ＭＳ Ｐゴシック" panose="020B0600070205080204" pitchFamily="50" charset="-128"/>
                          <a:ea typeface="ＭＳ Ｐゴシック" panose="020B0600070205080204" pitchFamily="50" charset="-128"/>
                        </a:rPr>
                        <a:t>強い揺れ</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机等に頭を隠す。姿勢を低くする。転倒、落下の危険があるものから距離をとる。出入口のドアを開けておく。</a:t>
                      </a: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安全確認・確保</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揺れがおさまったら、出口ルートの安全確認ができるまで動かない指示・対応する。</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利用者が外にいないか、火元がないか、ケガ人がいないかの確認。</a:t>
                      </a:r>
                    </a:p>
                  </a:txBody>
                  <a:tcPr anchor="ct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避難出口確保</a:t>
                      </a:r>
                      <a:endParaRPr kumimoji="1" lang="en-US" altLang="ja-JP" sz="1400" b="1" dirty="0">
                        <a:latin typeface="ＭＳ Ｐゴシック" panose="020B0600070205080204" pitchFamily="50" charset="-128"/>
                        <a:ea typeface="ＭＳ Ｐゴシック" panose="020B0600070205080204" pitchFamily="50" charset="-128"/>
                      </a:endParaRPr>
                    </a:p>
                    <a:p>
                      <a:r>
                        <a:rPr kumimoji="1" lang="ja-JP" altLang="en-US" sz="1400" b="1" dirty="0">
                          <a:latin typeface="ＭＳ Ｐゴシック" panose="020B0600070205080204" pitchFamily="50" charset="-128"/>
                          <a:ea typeface="ＭＳ Ｐゴシック" panose="020B0600070205080204" pitchFamily="50" charset="-128"/>
                        </a:rPr>
                        <a:t>避難誘導</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迅速に避難できるよう職員が出口までのルートを確保。</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先頭に職員</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を配置して避難場所へ誘導。支援のいる利用者は車いすや手つなぎの配慮・指示を行い速やかに誘導する。</a:t>
                      </a:r>
                    </a:p>
                  </a:txBody>
                  <a:tcPr anchor="ctr"/>
                </a:tc>
                <a:extLst>
                  <a:ext uri="{0D108BD9-81ED-4DB2-BD59-A6C34878D82A}">
                    <a16:rowId xmlns:a16="http://schemas.microsoft.com/office/drawing/2014/main" val="517635767"/>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施設の見回り</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最低職員</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名は施設内に残存者がいないか確認後、合流</a:t>
                      </a:r>
                    </a:p>
                  </a:txBody>
                  <a:tcPr anchor="ctr"/>
                </a:tc>
                <a:extLst>
                  <a:ext uri="{0D108BD9-81ED-4DB2-BD59-A6C34878D82A}">
                    <a16:rowId xmlns:a16="http://schemas.microsoft.com/office/drawing/2014/main" val="328420223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待機・点呼</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避難場所で座る等の指示をだし、利用者、出勤職員の人数を確認。</a:t>
                      </a:r>
                    </a:p>
                  </a:txBody>
                  <a:tcPr anchor="ctr"/>
                </a:tc>
                <a:extLst>
                  <a:ext uri="{0D108BD9-81ED-4DB2-BD59-A6C34878D82A}">
                    <a16:rowId xmlns:a16="http://schemas.microsoft.com/office/drawing/2014/main" val="3312589753"/>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（救護）</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避難後、ケガ人を応急処置。必要なら協力医又は救急車を呼ぶ。</a:t>
                      </a:r>
                    </a:p>
                  </a:txBody>
                  <a:tcPr anchor="ctr"/>
                </a:tc>
                <a:extLst>
                  <a:ext uri="{0D108BD9-81ED-4DB2-BD59-A6C34878D82A}">
                    <a16:rowId xmlns:a16="http://schemas.microsoft.com/office/drawing/2014/main" val="3353841773"/>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5521192" y="4060372"/>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役割分担（初動後）</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1541485211"/>
              </p:ext>
            </p:extLst>
          </p:nvPr>
        </p:nvGraphicFramePr>
        <p:xfrm>
          <a:off x="4915235" y="4564147"/>
          <a:ext cx="7136712" cy="214884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行動基準</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情報収集</a:t>
                      </a:r>
                      <a:endParaRPr kumimoji="1" lang="en-US" altLang="ja-JP" sz="1400" b="1" dirty="0">
                        <a:latin typeface="ＭＳ Ｐゴシック" panose="020B0600070205080204" pitchFamily="50" charset="-128"/>
                        <a:ea typeface="ＭＳ Ｐゴシック" panose="020B0600070205080204" pitchFamily="50" charset="-128"/>
                      </a:endParaRPr>
                    </a:p>
                    <a:p>
                      <a:r>
                        <a:rPr kumimoji="1" lang="ja-JP" altLang="en-US" sz="1400" b="1" dirty="0">
                          <a:latin typeface="ＭＳ Ｐゴシック" panose="020B0600070205080204" pitchFamily="50" charset="-128"/>
                          <a:ea typeface="ＭＳ Ｐゴシック" panose="020B0600070205080204" pitchFamily="50" charset="-128"/>
                        </a:rPr>
                        <a:t>応援要請</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テレビ、ラジオ等による情報収集</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管理者へ状況連絡。職員招集</a:t>
                      </a: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安全確保</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利用者の安全確保及び見守り</a:t>
                      </a:r>
                    </a:p>
                  </a:txBody>
                  <a:tcPr anchor="ct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臨時避難所確保</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施設内に散乱している物などを外に出すなど片付ける。</a:t>
                      </a:r>
                    </a:p>
                  </a:txBody>
                  <a:tcPr anchor="ctr"/>
                </a:tc>
                <a:extLst>
                  <a:ext uri="{0D108BD9-81ED-4DB2-BD59-A6C34878D82A}">
                    <a16:rowId xmlns:a16="http://schemas.microsoft.com/office/drawing/2014/main" val="517635767"/>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ライフライン等の確認</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電気・水道・電話・インターネットの状況確認。</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（入所：温水管は老朽化しているのでチェック。必要であれば止める。）</a:t>
                      </a:r>
                    </a:p>
                  </a:txBody>
                  <a:tcPr anchor="ctr"/>
                </a:tc>
                <a:extLst>
                  <a:ext uri="{0D108BD9-81ED-4DB2-BD59-A6C34878D82A}">
                    <a16:rowId xmlns:a16="http://schemas.microsoft.com/office/drawing/2014/main" val="3284202235"/>
                  </a:ext>
                </a:extLst>
              </a:tr>
            </a:tbl>
          </a:graphicData>
        </a:graphic>
      </p:graphicFrame>
      <p:sp>
        <p:nvSpPr>
          <p:cNvPr id="8" name="テキスト ボックス 7">
            <a:extLst>
              <a:ext uri="{FF2B5EF4-FFF2-40B4-BE49-F238E27FC236}">
                <a16:creationId xmlns:a16="http://schemas.microsoft.com/office/drawing/2014/main" id="{08DFCEFF-42B5-4D43-BD8D-C76EF2268D67}"/>
              </a:ext>
            </a:extLst>
          </p:cNvPr>
          <p:cNvSpPr txBox="1"/>
          <p:nvPr/>
        </p:nvSpPr>
        <p:spPr>
          <a:xfrm>
            <a:off x="616917" y="4959728"/>
            <a:ext cx="3750686"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送迎先は経過時間で</a:t>
            </a:r>
          </a:p>
        </p:txBody>
      </p:sp>
      <p:graphicFrame>
        <p:nvGraphicFramePr>
          <p:cNvPr id="9" name="表 8">
            <a:extLst>
              <a:ext uri="{FF2B5EF4-FFF2-40B4-BE49-F238E27FC236}">
                <a16:creationId xmlns:a16="http://schemas.microsoft.com/office/drawing/2014/main" id="{1DD7DD88-125B-4EA2-86B0-44034DC0353E}"/>
              </a:ext>
            </a:extLst>
          </p:cNvPr>
          <p:cNvGraphicFramePr>
            <a:graphicFrameLocks noGrp="1"/>
          </p:cNvGraphicFramePr>
          <p:nvPr>
            <p:extLst>
              <p:ext uri="{D42A27DB-BD31-4B8C-83A1-F6EECF244321}">
                <p14:modId xmlns:p14="http://schemas.microsoft.com/office/powerpoint/2010/main" val="1480650927"/>
              </p:ext>
            </p:extLst>
          </p:nvPr>
        </p:nvGraphicFramePr>
        <p:xfrm>
          <a:off x="140053" y="5463503"/>
          <a:ext cx="4654389" cy="1259840"/>
        </p:xfrm>
        <a:graphic>
          <a:graphicData uri="http://schemas.openxmlformats.org/drawingml/2006/table">
            <a:tbl>
              <a:tblPr firstRow="1" bandRow="1">
                <a:tableStyleId>{5C22544A-7EE6-4342-B048-85BDC9FD1C3A}</a:tableStyleId>
              </a:tblPr>
              <a:tblGrid>
                <a:gridCol w="1006450">
                  <a:extLst>
                    <a:ext uri="{9D8B030D-6E8A-4147-A177-3AD203B41FA5}">
                      <a16:colId xmlns:a16="http://schemas.microsoft.com/office/drawing/2014/main" val="1415171532"/>
                    </a:ext>
                  </a:extLst>
                </a:gridCol>
                <a:gridCol w="3647939">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時間</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a:t>
                      </a:r>
                    </a:p>
                  </a:txBody>
                  <a:tcPr/>
                </a:tc>
                <a:extLst>
                  <a:ext uri="{0D108BD9-81ED-4DB2-BD59-A6C34878D82A}">
                    <a16:rowId xmlns:a16="http://schemas.microsoft.com/office/drawing/2014/main" val="1296032555"/>
                  </a:ext>
                </a:extLst>
              </a:tr>
              <a:tr h="370840">
                <a:tc>
                  <a:txBody>
                    <a:bodyPr/>
                    <a:lstStyle/>
                    <a:p>
                      <a:r>
                        <a:rPr kumimoji="1" lang="en-US" altLang="ja-JP" sz="1400" b="1" dirty="0">
                          <a:latin typeface="ＭＳ Ｐゴシック" panose="020B0600070205080204" pitchFamily="50" charset="-128"/>
                          <a:ea typeface="ＭＳ Ｐゴシック" panose="020B0600070205080204" pitchFamily="50" charset="-128"/>
                        </a:rPr>
                        <a:t>10</a:t>
                      </a:r>
                      <a:r>
                        <a:rPr kumimoji="1" lang="ja-JP" altLang="en-US" sz="1400" b="1" dirty="0">
                          <a:latin typeface="ＭＳ Ｐゴシック" panose="020B0600070205080204" pitchFamily="50" charset="-128"/>
                          <a:ea typeface="ＭＳ Ｐゴシック" panose="020B0600070205080204" pitchFamily="50" charset="-128"/>
                        </a:rPr>
                        <a:t>分以内</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路肩で停止して揺れが収まったら施設へ戻る</a:t>
                      </a:r>
                    </a:p>
                  </a:txBody>
                  <a:tcPr anchor="ctr"/>
                </a:tc>
                <a:extLst>
                  <a:ext uri="{0D108BD9-81ED-4DB2-BD59-A6C34878D82A}">
                    <a16:rowId xmlns:a16="http://schemas.microsoft.com/office/drawing/2014/main" val="4035203516"/>
                  </a:ext>
                </a:extLst>
              </a:tr>
              <a:tr h="370840">
                <a:tc>
                  <a:txBody>
                    <a:bodyPr/>
                    <a:lstStyle/>
                    <a:p>
                      <a:r>
                        <a:rPr kumimoji="1" lang="en-US" altLang="ja-JP" sz="1400" b="1" dirty="0">
                          <a:latin typeface="ＭＳ Ｐゴシック" panose="020B0600070205080204" pitchFamily="50" charset="-128"/>
                          <a:ea typeface="ＭＳ Ｐゴシック" panose="020B0600070205080204" pitchFamily="50" charset="-128"/>
                        </a:rPr>
                        <a:t>11</a:t>
                      </a:r>
                      <a:r>
                        <a:rPr kumimoji="1" lang="ja-JP" altLang="en-US" sz="1400" b="1" dirty="0">
                          <a:latin typeface="ＭＳ Ｐゴシック" panose="020B0600070205080204" pitchFamily="50" charset="-128"/>
                          <a:ea typeface="ＭＳ Ｐゴシック" panose="020B0600070205080204" pitchFamily="50" charset="-128"/>
                        </a:rPr>
                        <a:t>分以上</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路肩で停止して揺れがおさまったら、施設へ確認の電話を入れる。</a:t>
                      </a:r>
                    </a:p>
                  </a:txBody>
                  <a:tcPr anchor="ctr"/>
                </a:tc>
                <a:extLst>
                  <a:ext uri="{0D108BD9-81ED-4DB2-BD59-A6C34878D82A}">
                    <a16:rowId xmlns:a16="http://schemas.microsoft.com/office/drawing/2014/main" val="4103759859"/>
                  </a:ext>
                </a:extLst>
              </a:tr>
            </a:tbl>
          </a:graphicData>
        </a:graphic>
      </p:graphicFrame>
    </p:spTree>
    <p:extLst>
      <p:ext uri="{BB962C8B-B14F-4D97-AF65-F5344CB8AC3E}">
        <p14:creationId xmlns:p14="http://schemas.microsoft.com/office/powerpoint/2010/main" val="118744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AF7FE-5978-4B5F-90E1-044AC25EC230}"/>
              </a:ext>
            </a:extLst>
          </p:cNvPr>
          <p:cNvSpPr txBox="1"/>
          <p:nvPr/>
        </p:nvSpPr>
        <p:spPr>
          <a:xfrm>
            <a:off x="970713" y="235369"/>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火災時（初動）</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868215593"/>
              </p:ext>
            </p:extLst>
          </p:nvPr>
        </p:nvGraphicFramePr>
        <p:xfrm>
          <a:off x="364755" y="673244"/>
          <a:ext cx="7136712" cy="303784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行動基準</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異常発生伝達</a:t>
                      </a:r>
                      <a:endParaRPr kumimoji="1" lang="en-US" altLang="ja-JP" sz="1400" b="1"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火災発生を職員・利用者に伝える。（放送設備使用）</a:t>
                      </a: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消防へ連絡</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第一発見者は、他の職員に火災通報装置・非常ベルを押すように伝える。</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他職員は</a:t>
                      </a:r>
                      <a:r>
                        <a:rPr kumimoji="1" lang="en-US" altLang="ja-JP" sz="1400" dirty="0">
                          <a:latin typeface="ＭＳ Ｐゴシック" panose="020B0600070205080204" pitchFamily="50" charset="-128"/>
                          <a:ea typeface="ＭＳ Ｐゴシック" panose="020B0600070205080204" pitchFamily="50" charset="-128"/>
                        </a:rPr>
                        <a:t>119</a:t>
                      </a:r>
                      <a:r>
                        <a:rPr kumimoji="1" lang="ja-JP" altLang="en-US" sz="1400" dirty="0">
                          <a:latin typeface="ＭＳ Ｐゴシック" panose="020B0600070205080204" pitchFamily="50" charset="-128"/>
                          <a:ea typeface="ＭＳ Ｐゴシック" panose="020B0600070205080204" pitchFamily="50" charset="-128"/>
                        </a:rPr>
                        <a:t>番し消防へ電話する。</a:t>
                      </a:r>
                    </a:p>
                  </a:txBody>
                  <a:tcPr anchor="ct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初期消火</a:t>
                      </a:r>
                      <a:endParaRPr kumimoji="1" lang="en-US" altLang="ja-JP" sz="1400" b="1"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消火器→消火栓の順番で消火活動を行う。</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（消せないと判断したら、火元付近のドア等は締めて遮断する）</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517635767"/>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利用者の</a:t>
                      </a:r>
                      <a:endParaRPr kumimoji="1" lang="en-US" altLang="ja-JP" sz="1400" b="1" dirty="0">
                        <a:latin typeface="ＭＳ Ｐゴシック" panose="020B0600070205080204" pitchFamily="50" charset="-128"/>
                        <a:ea typeface="ＭＳ Ｐゴシック" panose="020B0600070205080204" pitchFamily="50" charset="-128"/>
                      </a:endParaRPr>
                    </a:p>
                    <a:p>
                      <a:r>
                        <a:rPr kumimoji="1" lang="ja-JP" altLang="en-US" sz="1400" b="1" dirty="0">
                          <a:latin typeface="ＭＳ Ｐゴシック" panose="020B0600070205080204" pitchFamily="50" charset="-128"/>
                          <a:ea typeface="ＭＳ Ｐゴシック" panose="020B0600070205080204" pitchFamily="50" charset="-128"/>
                        </a:rPr>
                        <a:t>避難誘導</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先頭に必ず職員を</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名おき、避難場所へ避難誘導。</a:t>
                      </a:r>
                    </a:p>
                  </a:txBody>
                  <a:tcPr anchor="ctr"/>
                </a:tc>
                <a:extLst>
                  <a:ext uri="{0D108BD9-81ED-4DB2-BD59-A6C34878D82A}">
                    <a16:rowId xmlns:a16="http://schemas.microsoft.com/office/drawing/2014/main" val="328420223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施設の見回り</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最低職員</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名は施設内に残存者がいないか確認後、合流</a:t>
                      </a:r>
                    </a:p>
                  </a:txBody>
                  <a:tcPr anchor="ctr"/>
                </a:tc>
                <a:extLst>
                  <a:ext uri="{0D108BD9-81ED-4DB2-BD59-A6C34878D82A}">
                    <a16:rowId xmlns:a16="http://schemas.microsoft.com/office/drawing/2014/main" val="3312589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待機・点呼</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避難場所で座る等の指示をだし、利用者、出勤職員の人数を確認</a:t>
                      </a:r>
                    </a:p>
                  </a:txBody>
                  <a:tcPr anchor="ctr"/>
                </a:tc>
                <a:extLst>
                  <a:ext uri="{0D108BD9-81ED-4DB2-BD59-A6C34878D82A}">
                    <a16:rowId xmlns:a16="http://schemas.microsoft.com/office/drawing/2014/main" val="3353841773"/>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970712" y="3963557"/>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安全対応（初動後）</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3417124242"/>
              </p:ext>
            </p:extLst>
          </p:nvPr>
        </p:nvGraphicFramePr>
        <p:xfrm>
          <a:off x="364755" y="4435058"/>
          <a:ext cx="7136712" cy="214884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行動基準</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行動</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職員招集連絡</a:t>
                      </a:r>
                      <a:endParaRPr kumimoji="1" lang="en-US" altLang="ja-JP" sz="1400" b="1"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管理職に状況を連絡し防災関係職員等を招集。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緊急会議</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当法人の他施設の使用や保護者への連絡など、今後の対応をどうするか検討して決定する。</a:t>
                      </a:r>
                    </a:p>
                  </a:txBody>
                  <a:tcPr anchor="ct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救護</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ケガ人を応急処置。必要なら救急車を呼ぶ。</a:t>
                      </a:r>
                    </a:p>
                  </a:txBody>
                  <a:tcPr anchor="ctr"/>
                </a:tc>
                <a:extLst>
                  <a:ext uri="{0D108BD9-81ED-4DB2-BD59-A6C34878D82A}">
                    <a16:rowId xmlns:a16="http://schemas.microsoft.com/office/drawing/2014/main" val="517635767"/>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家族への引き渡し</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在宅利用者は家族に連絡して引き渡しを実施。連絡がつかない場合は待機</a:t>
                      </a:r>
                    </a:p>
                  </a:txBody>
                  <a:tcPr anchor="ctr"/>
                </a:tc>
                <a:extLst>
                  <a:ext uri="{0D108BD9-81ED-4DB2-BD59-A6C34878D82A}">
                    <a16:rowId xmlns:a16="http://schemas.microsoft.com/office/drawing/2014/main" val="3284202235"/>
                  </a:ext>
                </a:extLst>
              </a:tr>
            </a:tbl>
          </a:graphicData>
        </a:graphic>
      </p:graphicFrame>
      <p:pic>
        <p:nvPicPr>
          <p:cNvPr id="4" name="図 3">
            <a:extLst>
              <a:ext uri="{FF2B5EF4-FFF2-40B4-BE49-F238E27FC236}">
                <a16:creationId xmlns:a16="http://schemas.microsoft.com/office/drawing/2014/main" id="{0A9C5A48-84C1-4CF1-A637-212204D87E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4598" y="0"/>
            <a:ext cx="4317402" cy="6855803"/>
          </a:xfrm>
          <a:prstGeom prst="rect">
            <a:avLst/>
          </a:prstGeom>
        </p:spPr>
      </p:pic>
    </p:spTree>
    <p:extLst>
      <p:ext uri="{BB962C8B-B14F-4D97-AF65-F5344CB8AC3E}">
        <p14:creationId xmlns:p14="http://schemas.microsoft.com/office/powerpoint/2010/main" val="389748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画像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長方形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90617"/>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AEF5FE-6C45-4BF6-9676-571742C3CDD7}"/>
              </a:ext>
            </a:extLst>
          </p:cNvPr>
          <p:cNvSpPr txBox="1"/>
          <p:nvPr/>
        </p:nvSpPr>
        <p:spPr>
          <a:xfrm>
            <a:off x="689985" y="4027081"/>
            <a:ext cx="4387440" cy="512961"/>
          </a:xfrm>
          <a:prstGeom prst="rect">
            <a:avLst/>
          </a:prstGeom>
          <a:noFill/>
        </p:spPr>
        <p:txBody>
          <a:bodyPr wrap="square" lIns="0" tIns="0" rIns="0" bIns="0" rtlCol="0">
            <a:spAutoFit/>
          </a:bodyPr>
          <a:lstStyle/>
          <a:p>
            <a:pPr rtl="0">
              <a:lnSpc>
                <a:spcPts val="4000"/>
              </a:lnSpc>
            </a:pPr>
            <a:r>
              <a:rPr lang="ja-JP" altLang="en-US" sz="44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感染症</a:t>
            </a:r>
          </a:p>
        </p:txBody>
      </p:sp>
      <p:sp>
        <p:nvSpPr>
          <p:cNvPr id="3" name="長方形 2">
            <a:extLst>
              <a:ext uri="{FF2B5EF4-FFF2-40B4-BE49-F238E27FC236}">
                <a16:creationId xmlns:a16="http://schemas.microsoft.com/office/drawing/2014/main" id="{A74D15AA-4B45-41B5-A81C-97FCBF019951}"/>
              </a:ext>
            </a:extLst>
          </p:cNvPr>
          <p:cNvSpPr/>
          <p:nvPr/>
        </p:nvSpPr>
        <p:spPr>
          <a:xfrm>
            <a:off x="689985" y="5372393"/>
            <a:ext cx="2879127" cy="276999"/>
          </a:xfrm>
          <a:prstGeom prst="rect">
            <a:avLst/>
          </a:prstGeom>
        </p:spPr>
        <p:txBody>
          <a:bodyPr wrap="square" lIns="0" tIns="0" rIns="0" bIns="0" rtlCol="0">
            <a:spAutoFit/>
          </a:bodyPr>
          <a:lstStyle/>
          <a:p>
            <a:r>
              <a:rPr lang="en-US" altLang="ja-JP" dirty="0">
                <a:latin typeface="ＭＳ Ｐゴシック" panose="020B0600070205080204" pitchFamily="50" charset="-128"/>
                <a:ea typeface="ＭＳ Ｐゴシック" panose="020B0600070205080204" pitchFamily="50" charset="-128"/>
              </a:rPr>
              <a:t>Infection</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4" name="平行四辺形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115474" y="2"/>
            <a:ext cx="3961053"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5704BA3-593E-4519-9139-4E1D86366677}"/>
              </a:ext>
            </a:extLst>
          </p:cNvPr>
          <p:cNvSpPr txBox="1"/>
          <p:nvPr/>
        </p:nvSpPr>
        <p:spPr>
          <a:xfrm>
            <a:off x="4453458"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入所施設</a:t>
            </a:r>
            <a:endParaRPr lang="en-US" altLang="ja-JP"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68" name="タイトル 67" hidden="1">
            <a:extLst>
              <a:ext uri="{FF2B5EF4-FFF2-40B4-BE49-F238E27FC236}">
                <a16:creationId xmlns:a16="http://schemas.microsoft.com/office/drawing/2014/main" id="{3D46526D-118F-4F6F-BAE0-066F422EBD1E}"/>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3</a:t>
            </a:r>
            <a:endParaRPr lang="ja" dirty="0"/>
          </a:p>
        </p:txBody>
      </p:sp>
      <p:sp>
        <p:nvSpPr>
          <p:cNvPr id="100" name="長方形 7">
            <a:extLst>
              <a:ext uri="{FF2B5EF4-FFF2-40B4-BE49-F238E27FC236}">
                <a16:creationId xmlns:a16="http://schemas.microsoft.com/office/drawing/2014/main" id="{66B8AD3B-BD03-47D6-8A7E-02373DE2C791}"/>
              </a:ext>
            </a:extLst>
          </p:cNvPr>
          <p:cNvSpPr/>
          <p:nvPr/>
        </p:nvSpPr>
        <p:spPr>
          <a:xfrm>
            <a:off x="4735659" y="1125379"/>
            <a:ext cx="3238568" cy="830997"/>
          </a:xfrm>
          <a:prstGeom prst="rect">
            <a:avLst/>
          </a:prstGeom>
        </p:spPr>
        <p:txBody>
          <a:bodyPr wrap="square" lIns="0" tIns="0" rIns="0" bIns="0" rtlCol="0">
            <a:spAutoFit/>
          </a:bodyPr>
          <a:lstStyle/>
          <a:p>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１．「支援対策本部」を設立</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271463"/>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医療機関への連絡</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271463"/>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感染拡大の防止（ゾーン化）</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2" name="長方形 9">
            <a:extLst>
              <a:ext uri="{FF2B5EF4-FFF2-40B4-BE49-F238E27FC236}">
                <a16:creationId xmlns:a16="http://schemas.microsoft.com/office/drawing/2014/main" id="{14ADD27B-ACBE-4F70-B6C0-B0FF04B36B5D}"/>
              </a:ext>
            </a:extLst>
          </p:cNvPr>
          <p:cNvSpPr/>
          <p:nvPr/>
        </p:nvSpPr>
        <p:spPr>
          <a:xfrm>
            <a:off x="4735659" y="2743201"/>
            <a:ext cx="2427971" cy="553998"/>
          </a:xfrm>
          <a:prstGeom prst="rect">
            <a:avLst/>
          </a:prstGeom>
        </p:spPr>
        <p:txBody>
          <a:bodyPr wrap="square" lIns="0" tIns="0" rIns="0" bIns="0" rtlCol="0">
            <a:spAutoFit/>
          </a:bodyPr>
          <a:lstStyle/>
          <a:p>
            <a:pPr marL="180975" indent="-180975"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感染状況及び濃厚接触者の確認、各種連絡</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9" name="長方形 11">
            <a:extLst>
              <a:ext uri="{FF2B5EF4-FFF2-40B4-BE49-F238E27FC236}">
                <a16:creationId xmlns:a16="http://schemas.microsoft.com/office/drawing/2014/main" id="{849D43CA-CE36-42BC-9852-37D89418335C}"/>
              </a:ext>
            </a:extLst>
          </p:cNvPr>
          <p:cNvSpPr/>
          <p:nvPr/>
        </p:nvSpPr>
        <p:spPr>
          <a:xfrm>
            <a:off x="4735659" y="4114801"/>
            <a:ext cx="2427971" cy="276999"/>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職員の確保</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0" name="長方形 13">
            <a:extLst>
              <a:ext uri="{FF2B5EF4-FFF2-40B4-BE49-F238E27FC236}">
                <a16:creationId xmlns:a16="http://schemas.microsoft.com/office/drawing/2014/main" id="{5440FF99-4DEC-4ED6-B253-C32498162379}"/>
              </a:ext>
            </a:extLst>
          </p:cNvPr>
          <p:cNvSpPr/>
          <p:nvPr/>
        </p:nvSpPr>
        <p:spPr>
          <a:xfrm>
            <a:off x="4735660" y="5486401"/>
            <a:ext cx="3238568" cy="276999"/>
          </a:xfrm>
          <a:prstGeom prst="rect">
            <a:avLst/>
          </a:prstGeom>
        </p:spPr>
        <p:txBody>
          <a:bodyPr wrap="square" lIns="0" tIns="0" rIns="0" bIns="0" rtlCol="0">
            <a:spAutoFit/>
          </a:bodyPr>
          <a:lstStyle/>
          <a:p>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職員家族への配慮</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1" name="テキスト ボックス 110">
            <a:extLst>
              <a:ext uri="{FF2B5EF4-FFF2-40B4-BE49-F238E27FC236}">
                <a16:creationId xmlns:a16="http://schemas.microsoft.com/office/drawing/2014/main" id="{B2D39D06-AD25-4924-B001-2E66F6D47A1B}"/>
              </a:ext>
            </a:extLst>
          </p:cNvPr>
          <p:cNvSpPr txBox="1"/>
          <p:nvPr/>
        </p:nvSpPr>
        <p:spPr>
          <a:xfrm>
            <a:off x="8225065"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通所施設</a:t>
            </a:r>
            <a:endParaRPr lang="en-US" altLang="ja-JP"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2" name="長方形 7">
            <a:extLst>
              <a:ext uri="{FF2B5EF4-FFF2-40B4-BE49-F238E27FC236}">
                <a16:creationId xmlns:a16="http://schemas.microsoft.com/office/drawing/2014/main" id="{141FCBA7-7FD6-4959-9510-4FE686E24760}"/>
              </a:ext>
            </a:extLst>
          </p:cNvPr>
          <p:cNvSpPr/>
          <p:nvPr/>
        </p:nvSpPr>
        <p:spPr>
          <a:xfrm>
            <a:off x="8507266" y="1125379"/>
            <a:ext cx="3238568" cy="830997"/>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医療機関への連絡</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保護者等への連絡</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感染拡大の防止（一時休止）</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3" name="長方形 9">
            <a:extLst>
              <a:ext uri="{FF2B5EF4-FFF2-40B4-BE49-F238E27FC236}">
                <a16:creationId xmlns:a16="http://schemas.microsoft.com/office/drawing/2014/main" id="{DC15FFD4-E190-4888-A265-6600117BF062}"/>
              </a:ext>
            </a:extLst>
          </p:cNvPr>
          <p:cNvSpPr/>
          <p:nvPr/>
        </p:nvSpPr>
        <p:spPr>
          <a:xfrm>
            <a:off x="8507266" y="2743201"/>
            <a:ext cx="2427971" cy="830997"/>
          </a:xfrm>
          <a:prstGeom prst="rect">
            <a:avLst/>
          </a:prstGeom>
        </p:spPr>
        <p:txBody>
          <a:bodyPr wrap="square" lIns="0" tIns="0" rIns="0" bIns="0" rtlCol="0">
            <a:spAutoFit/>
          </a:bodyPr>
          <a:lstStyle/>
          <a:p>
            <a:pPr marL="180975" indent="-180975"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感染経路の確認及び濃厚接触者の確認、各種報告</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4" name="長方形 11">
            <a:extLst>
              <a:ext uri="{FF2B5EF4-FFF2-40B4-BE49-F238E27FC236}">
                <a16:creationId xmlns:a16="http://schemas.microsoft.com/office/drawing/2014/main" id="{9F616646-0B36-4AFF-A23C-D69F59B865F9}"/>
              </a:ext>
            </a:extLst>
          </p:cNvPr>
          <p:cNvSpPr/>
          <p:nvPr/>
        </p:nvSpPr>
        <p:spPr>
          <a:xfrm>
            <a:off x="8507266" y="4114801"/>
            <a:ext cx="2427971"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事業継続の検討</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5" name="長方形 13">
            <a:extLst>
              <a:ext uri="{FF2B5EF4-FFF2-40B4-BE49-F238E27FC236}">
                <a16:creationId xmlns:a16="http://schemas.microsoft.com/office/drawing/2014/main" id="{12B1ACA0-F346-4CA4-AE7F-B9450692D7F5}"/>
              </a:ext>
            </a:extLst>
          </p:cNvPr>
          <p:cNvSpPr/>
          <p:nvPr/>
        </p:nvSpPr>
        <p:spPr>
          <a:xfrm>
            <a:off x="8507266" y="5486401"/>
            <a:ext cx="3536195" cy="276999"/>
          </a:xfrm>
          <a:prstGeom prst="rect">
            <a:avLst/>
          </a:prstGeom>
        </p:spPr>
        <p:txBody>
          <a:bodyPr wrap="square" lIns="0" tIns="0" rIns="0" bIns="0" rtlCol="0">
            <a:spAutoFit/>
          </a:bodyPr>
          <a:lstStyle/>
          <a:p>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職員及び利用者家族への配慮</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Tree>
    <p:extLst>
      <p:ext uri="{BB962C8B-B14F-4D97-AF65-F5344CB8AC3E}">
        <p14:creationId xmlns:p14="http://schemas.microsoft.com/office/powerpoint/2010/main" val="409960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3ECDF0-20E4-42EB-A939-E751FFB8EB9E}"/>
              </a:ext>
            </a:extLst>
          </p:cNvPr>
          <p:cNvSpPr txBox="1"/>
          <p:nvPr/>
        </p:nvSpPr>
        <p:spPr>
          <a:xfrm>
            <a:off x="726781" y="1310492"/>
            <a:ext cx="6224717" cy="123110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利用者への感染が確認されたら主任以上は必ず招集して「支援対策本部」を設立し、感染の拡大防止策を講じつつ各事業機能の維持及び医療の提供が可能なように速やかに行動に移してください。</a:t>
            </a:r>
          </a:p>
          <a:p>
            <a:r>
              <a:rPr lang="ja-JP" altLang="en-US" i="0" dirty="0">
                <a:latin typeface="ＭＳ Ｐゴシック" panose="020B0600070205080204" pitchFamily="50" charset="-128"/>
                <a:ea typeface="ＭＳ Ｐゴシック" panose="020B0600070205080204" pitchFamily="50" charset="-128"/>
              </a:rPr>
              <a:t>当法人の拠点区分の発生先ごとに本部構成されます。</a:t>
            </a:r>
            <a:endParaRPr lang="en-US" altLang="ja-JP" i="0" dirty="0">
              <a:latin typeface="ＭＳ Ｐゴシック" panose="020B0600070205080204" pitchFamily="50" charset="-128"/>
              <a:ea typeface="ＭＳ Ｐゴシック" panose="020B0600070205080204" pitchFamily="50" charset="-128"/>
            </a:endParaRPr>
          </a:p>
          <a:p>
            <a:r>
              <a:rPr lang="ja-JP" altLang="en-US" i="0" dirty="0">
                <a:latin typeface="ＭＳ Ｐゴシック" panose="020B0600070205080204" pitchFamily="50" charset="-128"/>
                <a:ea typeface="ＭＳ Ｐゴシック" panose="020B0600070205080204" pitchFamily="50" charset="-128"/>
              </a:rPr>
              <a:t>必ず、集団感染への初動対応マニアルを見て行動してください。</a:t>
            </a:r>
            <a:endParaRPr lang="en-US" altLang="ja-JP" i="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CE6AF7FE-5978-4B5F-90E1-044AC25EC230}"/>
              </a:ext>
            </a:extLst>
          </p:cNvPr>
          <p:cNvSpPr txBox="1"/>
          <p:nvPr/>
        </p:nvSpPr>
        <p:spPr>
          <a:xfrm>
            <a:off x="726781" y="613390"/>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感染症</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pic>
        <p:nvPicPr>
          <p:cNvPr id="5122" name="Picture 2" descr="｢ワクチンを接種した人々がこれほど多くコロナになる理由｣研究論文が話題 抗体依存性増強(ADE)が起こる可能性 ★21 [神★] : 最新 ...">
            <a:extLst>
              <a:ext uri="{FF2B5EF4-FFF2-40B4-BE49-F238E27FC236}">
                <a16:creationId xmlns:a16="http://schemas.microsoft.com/office/drawing/2014/main" id="{505A2787-FFA7-4F7D-8DC4-AB48E5A1C8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29384" y="0"/>
            <a:ext cx="4662616"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7724CAA-BBCD-44E7-9354-18E1D062C38A}"/>
              </a:ext>
            </a:extLst>
          </p:cNvPr>
          <p:cNvSpPr txBox="1"/>
          <p:nvPr/>
        </p:nvSpPr>
        <p:spPr>
          <a:xfrm>
            <a:off x="726781" y="3530597"/>
            <a:ext cx="6224717" cy="2708434"/>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主な構成員</a:t>
            </a:r>
            <a:endParaRPr lang="en-US" altLang="ja-JP" i="0"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支援対策本部長及び緊急招集</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感染及び濃厚接触者経路</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医療機関等連絡調整員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各関係機関との調整員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初期検査の調整員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人員調整員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食事に関する対応員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在宅利用者への連絡員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送迎関係の調整員</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初動の区画（ゾーン）割作業員</a:t>
            </a:r>
          </a:p>
        </p:txBody>
      </p:sp>
    </p:spTree>
    <p:extLst>
      <p:ext uri="{BB962C8B-B14F-4D97-AF65-F5344CB8AC3E}">
        <p14:creationId xmlns:p14="http://schemas.microsoft.com/office/powerpoint/2010/main" val="155274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AF7FE-5978-4B5F-90E1-044AC25EC230}"/>
              </a:ext>
            </a:extLst>
          </p:cNvPr>
          <p:cNvSpPr txBox="1"/>
          <p:nvPr/>
        </p:nvSpPr>
        <p:spPr>
          <a:xfrm>
            <a:off x="6096000" y="306165"/>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ゾーン割</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pic>
        <p:nvPicPr>
          <p:cNvPr id="5" name="図 4">
            <a:extLst>
              <a:ext uri="{FF2B5EF4-FFF2-40B4-BE49-F238E27FC236}">
                <a16:creationId xmlns:a16="http://schemas.microsoft.com/office/drawing/2014/main" id="{390EEA0A-7A99-4A55-B563-86DBA9E3C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508" y="907432"/>
            <a:ext cx="6340995" cy="4019293"/>
          </a:xfrm>
          <a:prstGeom prst="rect">
            <a:avLst/>
          </a:prstGeom>
        </p:spPr>
      </p:pic>
      <p:pic>
        <p:nvPicPr>
          <p:cNvPr id="1028" name="Picture 4" descr="pixta_68922324_M">
            <a:extLst>
              <a:ext uri="{FF2B5EF4-FFF2-40B4-BE49-F238E27FC236}">
                <a16:creationId xmlns:a16="http://schemas.microsoft.com/office/drawing/2014/main" id="{155044C7-B622-4A03-97DB-CF5C84B18F8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467892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6561600C-527D-47CF-904C-3E3500C0B7D1}"/>
              </a:ext>
            </a:extLst>
          </p:cNvPr>
          <p:cNvSpPr txBox="1"/>
          <p:nvPr/>
        </p:nvSpPr>
        <p:spPr>
          <a:xfrm>
            <a:off x="5240502" y="5201953"/>
            <a:ext cx="6224717" cy="123110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ゾーン割は隔離対応が必要となったときに行います。</a:t>
            </a:r>
            <a:endParaRPr lang="en-US" altLang="ja-JP" i="0" dirty="0">
              <a:latin typeface="ＭＳ Ｐゴシック" panose="020B0600070205080204" pitchFamily="50" charset="-128"/>
              <a:ea typeface="ＭＳ Ｐゴシック" panose="020B0600070205080204" pitchFamily="50" charset="-128"/>
            </a:endParaRPr>
          </a:p>
          <a:p>
            <a:r>
              <a:rPr lang="ja-JP" altLang="en-US" i="0" dirty="0">
                <a:latin typeface="ＭＳ Ｐゴシック" panose="020B0600070205080204" pitchFamily="50" charset="-128"/>
                <a:ea typeface="ＭＳ Ｐゴシック" panose="020B0600070205080204" pitchFamily="50" charset="-128"/>
              </a:rPr>
              <a:t>レットゾーンとセミクリーンゾーンのみの表示となりますが、必ず当法人はセミクリーンゾーンを１居室用意します。そこに備品を集めるためです。</a:t>
            </a:r>
            <a:endParaRPr lang="en-US" altLang="ja-JP" i="0" dirty="0">
              <a:latin typeface="ＭＳ Ｐゴシック" panose="020B0600070205080204" pitchFamily="50" charset="-128"/>
              <a:ea typeface="ＭＳ Ｐゴシック" panose="020B0600070205080204" pitchFamily="50" charset="-128"/>
            </a:endParaRPr>
          </a:p>
          <a:p>
            <a:r>
              <a:rPr lang="ja-JP" altLang="en-US" i="0" dirty="0">
                <a:latin typeface="ＭＳ Ｐゴシック" panose="020B0600070205080204" pitchFamily="50" charset="-128"/>
                <a:ea typeface="ＭＳ Ｐゴシック" panose="020B0600070205080204" pitchFamily="50" charset="-128"/>
              </a:rPr>
              <a:t>通常は</a:t>
            </a:r>
            <a:r>
              <a:rPr lang="en-US" altLang="ja-JP" i="0" dirty="0">
                <a:latin typeface="ＭＳ Ｐゴシック" panose="020B0600070205080204" pitchFamily="50" charset="-128"/>
                <a:ea typeface="ＭＳ Ｐゴシック" panose="020B0600070205080204" pitchFamily="50" charset="-128"/>
              </a:rPr>
              <a:t>2</a:t>
            </a:r>
            <a:r>
              <a:rPr lang="ja-JP" altLang="en-US" i="0" dirty="0">
                <a:latin typeface="ＭＳ Ｐゴシック" panose="020B0600070205080204" pitchFamily="50" charset="-128"/>
                <a:ea typeface="ＭＳ Ｐゴシック" panose="020B0600070205080204" pitchFamily="50" charset="-128"/>
              </a:rPr>
              <a:t>階エレベータ横倉庫に専用備品はありますのでマニアルを見て移動させるようにしてください。</a:t>
            </a:r>
          </a:p>
        </p:txBody>
      </p:sp>
    </p:spTree>
    <p:extLst>
      <p:ext uri="{BB962C8B-B14F-4D97-AF65-F5344CB8AC3E}">
        <p14:creationId xmlns:p14="http://schemas.microsoft.com/office/powerpoint/2010/main" val="306877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AF7FE-5978-4B5F-90E1-044AC25EC230}"/>
              </a:ext>
            </a:extLst>
          </p:cNvPr>
          <p:cNvSpPr txBox="1"/>
          <p:nvPr/>
        </p:nvSpPr>
        <p:spPr>
          <a:xfrm>
            <a:off x="5521193" y="117031"/>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情報確認等</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397916338"/>
              </p:ext>
            </p:extLst>
          </p:nvPr>
        </p:nvGraphicFramePr>
        <p:xfrm>
          <a:off x="4915235" y="621042"/>
          <a:ext cx="7136712" cy="274320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情報機関</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三重県</a:t>
                      </a:r>
                    </a:p>
                  </a:txBody>
                  <a:tcPr anchor="ctr"/>
                </a:tc>
                <a:tc>
                  <a:txBody>
                    <a:bodyPr/>
                    <a:lstStyle/>
                    <a:p>
                      <a:r>
                        <a:rPr lang="ja-JP" altLang="en-US" sz="1400" dirty="0">
                          <a:latin typeface="ＭＳ Ｐゴシック" panose="020B0600070205080204" pitchFamily="50" charset="-128"/>
                          <a:ea typeface="ＭＳ Ｐゴシック" panose="020B0600070205080204" pitchFamily="50" charset="-128"/>
                          <a:hlinkClick r:id="rId3"/>
                        </a:rPr>
                        <a:t>三重県 </a:t>
                      </a:r>
                      <a:r>
                        <a:rPr lang="en-US" altLang="ja-JP" sz="1400" dirty="0">
                          <a:latin typeface="ＭＳ Ｐゴシック" panose="020B0600070205080204" pitchFamily="50" charset="-128"/>
                          <a:ea typeface="ＭＳ Ｐゴシック" panose="020B0600070205080204" pitchFamily="50" charset="-128"/>
                          <a:hlinkClick r:id="rId3"/>
                        </a:rPr>
                        <a:t>(mie.lg.jp)</a:t>
                      </a:r>
                      <a:r>
                        <a:rPr lang="ja-JP" altLang="en-US" sz="1400" dirty="0">
                          <a:latin typeface="ＭＳ Ｐゴシック" panose="020B0600070205080204" pitchFamily="50" charset="-128"/>
                          <a:ea typeface="ＭＳ Ｐゴシック" panose="020B0600070205080204" pitchFamily="50" charset="-128"/>
                        </a:rPr>
                        <a:t>　緊急情報等がみる事が可能です</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松阪市</a:t>
                      </a:r>
                    </a:p>
                  </a:txBody>
                  <a:tcPr anchor="ctr"/>
                </a:tc>
                <a:tc>
                  <a:txBody>
                    <a:bodyPr/>
                    <a:lstStyle/>
                    <a:p>
                      <a:r>
                        <a:rPr lang="ja-JP" altLang="en-US" sz="1400" dirty="0">
                          <a:latin typeface="ＭＳ Ｐゴシック" panose="020B0600070205080204" pitchFamily="50" charset="-128"/>
                          <a:ea typeface="ＭＳ Ｐゴシック" panose="020B0600070205080204" pitchFamily="50" charset="-128"/>
                          <a:hlinkClick r:id="rId4"/>
                        </a:rPr>
                        <a:t>松阪市公式ホームページ </a:t>
                      </a:r>
                      <a:r>
                        <a:rPr lang="en-US" altLang="ja-JP" sz="1400" dirty="0">
                          <a:latin typeface="ＭＳ Ｐゴシック" panose="020B0600070205080204" pitchFamily="50" charset="-128"/>
                          <a:ea typeface="ＭＳ Ｐゴシック" panose="020B0600070205080204" pitchFamily="50" charset="-128"/>
                          <a:hlinkClick r:id="rId4"/>
                        </a:rPr>
                        <a:t>(city.matsusaka.mie.jp)</a:t>
                      </a:r>
                      <a:r>
                        <a:rPr lang="ja-JP" altLang="en-US" sz="1400" dirty="0">
                          <a:latin typeface="ＭＳ Ｐゴシック" panose="020B0600070205080204" pitchFamily="50" charset="-128"/>
                          <a:ea typeface="ＭＳ Ｐゴシック" panose="020B0600070205080204" pitchFamily="50" charset="-128"/>
                        </a:rPr>
                        <a:t>　緊急情報等確認。</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336932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防災みえ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ＭＳ Ｐゴシック" panose="020B0600070205080204" pitchFamily="50" charset="-128"/>
                          <a:ea typeface="ＭＳ Ｐゴシック" panose="020B0600070205080204" pitchFamily="50" charset="-128"/>
                          <a:hlinkClick r:id="rId5"/>
                        </a:rPr>
                        <a:t>防災みえ</a:t>
                      </a:r>
                      <a:r>
                        <a:rPr lang="en-US" altLang="ja-JP" sz="1400" dirty="0">
                          <a:latin typeface="ＭＳ Ｐゴシック" panose="020B0600070205080204" pitchFamily="50" charset="-128"/>
                          <a:ea typeface="ＭＳ Ｐゴシック" panose="020B0600070205080204" pitchFamily="50" charset="-128"/>
                          <a:hlinkClick r:id="rId5"/>
                        </a:rPr>
                        <a:t>.</a:t>
                      </a:r>
                      <a:r>
                        <a:rPr lang="en-US" altLang="ja-JP" sz="1400" dirty="0" err="1">
                          <a:latin typeface="ＭＳ Ｐゴシック" panose="020B0600070205080204" pitchFamily="50" charset="-128"/>
                          <a:ea typeface="ＭＳ Ｐゴシック" panose="020B0600070205080204" pitchFamily="50" charset="-128"/>
                          <a:hlinkClick r:id="rId5"/>
                        </a:rPr>
                        <a:t>jp</a:t>
                      </a:r>
                      <a:r>
                        <a:rPr lang="en-US" altLang="ja-JP" sz="1400" dirty="0">
                          <a:latin typeface="ＭＳ Ｐゴシック" panose="020B0600070205080204" pitchFamily="50" charset="-128"/>
                          <a:ea typeface="ＭＳ Ｐゴシック" panose="020B0600070205080204" pitchFamily="50" charset="-128"/>
                          <a:hlinkClick r:id="rId5"/>
                        </a:rPr>
                        <a:t> (bosaimie.jp)</a:t>
                      </a:r>
                      <a:r>
                        <a:rPr lang="ja-JP" altLang="en-US" sz="1400" dirty="0">
                          <a:latin typeface="ＭＳ Ｐゴシック" panose="020B0600070205080204" pitchFamily="50" charset="-128"/>
                          <a:ea typeface="ＭＳ Ｐゴシック" panose="020B0600070205080204" pitchFamily="50" charset="-128"/>
                        </a:rPr>
                        <a:t>　災害情報等を見ることができます。</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1037598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医療ネットみえ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ＭＳ Ｐゴシック" panose="020B0600070205080204" pitchFamily="50" charset="-128"/>
                          <a:ea typeface="ＭＳ Ｐゴシック" panose="020B0600070205080204" pitchFamily="50" charset="-128"/>
                          <a:hlinkClick r:id="rId6"/>
                        </a:rPr>
                        <a:t>医療ネットみえ </a:t>
                      </a:r>
                      <a:r>
                        <a:rPr lang="en-US" altLang="ja-JP" sz="1400" dirty="0">
                          <a:latin typeface="ＭＳ Ｐゴシック" panose="020B0600070205080204" pitchFamily="50" charset="-128"/>
                          <a:ea typeface="ＭＳ Ｐゴシック" panose="020B0600070205080204" pitchFamily="50" charset="-128"/>
                          <a:hlinkClick r:id="rId6"/>
                        </a:rPr>
                        <a:t>(mie.lg.jp)</a:t>
                      </a:r>
                      <a:r>
                        <a:rPr lang="ja-JP" altLang="en-US" sz="1400" dirty="0">
                          <a:latin typeface="ＭＳ Ｐゴシック" panose="020B0600070205080204" pitchFamily="50" charset="-128"/>
                          <a:ea typeface="ＭＳ Ｐゴシック" panose="020B0600070205080204" pitchFamily="50" charset="-128"/>
                        </a:rPr>
                        <a:t>　医療機関情報を見ることができます。</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517635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三重県感染支援ネットワーク</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ＭＳ ゴシック" panose="020B0609070205080204" pitchFamily="49" charset="-128"/>
                          <a:ea typeface="ＭＳ ゴシック" panose="020B0609070205080204" pitchFamily="49" charset="-128"/>
                          <a:hlinkClick r:id="rId7"/>
                        </a:rPr>
                        <a:t>感染支援ﾈｯﾄﾜｰｸのホームページ </a:t>
                      </a:r>
                      <a:r>
                        <a:rPr lang="en-US" altLang="ja-JP" sz="1400" dirty="0">
                          <a:latin typeface="ＭＳ ゴシック" panose="020B0609070205080204" pitchFamily="49" charset="-128"/>
                          <a:ea typeface="ＭＳ ゴシック" panose="020B0609070205080204" pitchFamily="49" charset="-128"/>
                          <a:hlinkClick r:id="rId7"/>
                        </a:rPr>
                        <a:t>(mie-icnet.org)</a:t>
                      </a:r>
                      <a:endParaRPr kumimoji="1" lang="ja-JP" altLang="en-US" sz="14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1151153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各ハザードマップ</a:t>
                      </a:r>
                    </a:p>
                  </a:txBody>
                  <a:tcPr anchor="ctr"/>
                </a:tc>
                <a:tc>
                  <a:txBody>
                    <a:bodyPr/>
                    <a:lstStyle/>
                    <a:p>
                      <a:r>
                        <a:rPr lang="ja-JP" altLang="en-US" sz="1400" dirty="0">
                          <a:latin typeface="ＭＳ Ｐゴシック" panose="020B0600070205080204" pitchFamily="50" charset="-128"/>
                          <a:ea typeface="ＭＳ Ｐゴシック" panose="020B0600070205080204" pitchFamily="50" charset="-128"/>
                          <a:hlinkClick r:id="rId8"/>
                        </a:rPr>
                        <a:t>三重県ハザードマップ（災害予測図）一覧 </a:t>
                      </a:r>
                      <a:r>
                        <a:rPr lang="en-US" altLang="ja-JP" sz="1400" dirty="0">
                          <a:latin typeface="ＭＳ Ｐゴシック" panose="020B0600070205080204" pitchFamily="50" charset="-128"/>
                          <a:ea typeface="ＭＳ Ｐゴシック" panose="020B0600070205080204" pitchFamily="50" charset="-128"/>
                          <a:hlinkClick r:id="rId8"/>
                        </a:rPr>
                        <a:t>(mie.lg.jp)</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284202235"/>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5521192" y="3656717"/>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関連行政機関</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1701464458"/>
              </p:ext>
            </p:extLst>
          </p:nvPr>
        </p:nvGraphicFramePr>
        <p:xfrm>
          <a:off x="4915235" y="4193449"/>
          <a:ext cx="7136712" cy="185420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行政機関</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三重県</a:t>
                      </a:r>
                    </a:p>
                  </a:txBody>
                  <a:tcPr anchor="ctr"/>
                </a:tc>
                <a:tc>
                  <a:txBody>
                    <a:bodyPr/>
                    <a:lstStyle/>
                    <a:p>
                      <a:r>
                        <a:rPr kumimoji="1" lang="ja-JP" altLang="en-US" sz="1400" dirty="0">
                          <a:latin typeface="ＭＳ Ｐゴシック" panose="020B0600070205080204" pitchFamily="50" charset="-128"/>
                          <a:ea typeface="ＭＳ Ｐゴシック" panose="020B0600070205080204" pitchFamily="50" charset="-128"/>
                        </a:rPr>
                        <a:t>担当対策本部が立ち上がる為、三重県</a:t>
                      </a:r>
                      <a:r>
                        <a:rPr kumimoji="1" lang="en-US" altLang="ja-JP" sz="1400" dirty="0">
                          <a:latin typeface="ＭＳ Ｐゴシック" panose="020B0600070205080204" pitchFamily="50" charset="-128"/>
                          <a:ea typeface="ＭＳ Ｐゴシック" panose="020B0600070205080204" pitchFamily="50" charset="-128"/>
                        </a:rPr>
                        <a:t>HP</a:t>
                      </a:r>
                      <a:r>
                        <a:rPr kumimoji="1" lang="ja-JP" altLang="en-US" sz="1400" dirty="0">
                          <a:latin typeface="ＭＳ Ｐゴシック" panose="020B0600070205080204" pitchFamily="50" charset="-128"/>
                          <a:ea typeface="ＭＳ Ｐゴシック" panose="020B0600070205080204" pitchFamily="50" charset="-128"/>
                        </a:rPr>
                        <a:t>を確認。</a:t>
                      </a:r>
                    </a:p>
                  </a:txBody>
                  <a:tcPr anchor="ct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松阪市</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担当対策本部が立ち上がる為、松阪市</a:t>
                      </a:r>
                      <a:r>
                        <a:rPr kumimoji="1" lang="en-US" altLang="ja-JP" sz="1400" dirty="0">
                          <a:latin typeface="ＭＳ Ｐゴシック" panose="020B0600070205080204" pitchFamily="50" charset="-128"/>
                          <a:ea typeface="ＭＳ Ｐゴシック" panose="020B0600070205080204" pitchFamily="50" charset="-128"/>
                        </a:rPr>
                        <a:t>HP</a:t>
                      </a:r>
                      <a:r>
                        <a:rPr kumimoji="1" lang="ja-JP" altLang="en-US" sz="1400" dirty="0">
                          <a:latin typeface="ＭＳ Ｐゴシック" panose="020B0600070205080204" pitchFamily="50" charset="-128"/>
                          <a:ea typeface="ＭＳ Ｐゴシック" panose="020B0600070205080204" pitchFamily="50" charset="-128"/>
                        </a:rPr>
                        <a:t>を確認。</a:t>
                      </a:r>
                    </a:p>
                  </a:txBody>
                  <a:tcPr anchor="ct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松阪保健所</a:t>
                      </a:r>
                    </a:p>
                  </a:txBody>
                  <a:tcPr anchor="ctr"/>
                </a:tc>
                <a:tc>
                  <a:txBody>
                    <a:bodyPr/>
                    <a:lstStyle/>
                    <a:p>
                      <a:r>
                        <a:rPr kumimoji="1" lang="en-US" altLang="ja-JP" sz="1400" dirty="0">
                          <a:latin typeface="ＭＳ Ｐゴシック" panose="020B0600070205080204" pitchFamily="50" charset="-128"/>
                          <a:ea typeface="ＭＳ Ｐゴシック" panose="020B0600070205080204" pitchFamily="50" charset="-128"/>
                        </a:rPr>
                        <a:t>0598-50-0518</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9</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00</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21</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00</a:t>
                      </a:r>
                      <a:r>
                        <a:rPr kumimoji="1" lang="ja-JP" altLang="en-US" sz="1400" dirty="0">
                          <a:latin typeface="ＭＳ Ｐゴシック" panose="020B0600070205080204" pitchFamily="50" charset="-128"/>
                          <a:ea typeface="ＭＳ Ｐゴシック" panose="020B0600070205080204" pitchFamily="50" charset="-128"/>
                        </a:rPr>
                        <a:t>（土日祝を含む）</a:t>
                      </a:r>
                    </a:p>
                  </a:txBody>
                  <a:tcPr anchor="ctr"/>
                </a:tc>
                <a:extLst>
                  <a:ext uri="{0D108BD9-81ED-4DB2-BD59-A6C34878D82A}">
                    <a16:rowId xmlns:a16="http://schemas.microsoft.com/office/drawing/2014/main" val="517635767"/>
                  </a:ext>
                </a:extLst>
              </a:tr>
              <a:tr h="370840">
                <a:tc>
                  <a:txBody>
                    <a:bodyPr/>
                    <a:lstStyle/>
                    <a:p>
                      <a:endParaRPr kumimoji="1" lang="ja-JP" altLang="en-US" sz="1400" b="1" dirty="0">
                        <a:latin typeface="ＭＳ Ｐゴシック" panose="020B0600070205080204" pitchFamily="50" charset="-128"/>
                        <a:ea typeface="ＭＳ Ｐゴシック" panose="020B0600070205080204" pitchFamily="50" charset="-128"/>
                      </a:endParaRPr>
                    </a:p>
                  </a:txBody>
                  <a:tcPr anchor="ctr"/>
                </a:tc>
                <a:tc>
                  <a:txBody>
                    <a:bodyPr/>
                    <a:lstStyle/>
                    <a:p>
                      <a:endParaRPr kumimoji="1" lang="en-US" altLang="ja-JP"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284202235"/>
                  </a:ext>
                </a:extLst>
              </a:tr>
            </a:tbl>
          </a:graphicData>
        </a:graphic>
      </p:graphicFrame>
      <p:pic>
        <p:nvPicPr>
          <p:cNvPr id="2" name="図 1">
            <a:extLst>
              <a:ext uri="{FF2B5EF4-FFF2-40B4-BE49-F238E27FC236}">
                <a16:creationId xmlns:a16="http://schemas.microsoft.com/office/drawing/2014/main" id="{F84E5200-4A33-42F6-A1E1-7C45D22A9D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767" y="319633"/>
            <a:ext cx="3353091" cy="693480"/>
          </a:xfrm>
          <a:prstGeom prst="rect">
            <a:avLst/>
          </a:prstGeom>
        </p:spPr>
      </p:pic>
      <p:pic>
        <p:nvPicPr>
          <p:cNvPr id="4" name="図 3">
            <a:extLst>
              <a:ext uri="{FF2B5EF4-FFF2-40B4-BE49-F238E27FC236}">
                <a16:creationId xmlns:a16="http://schemas.microsoft.com/office/drawing/2014/main" id="{DBE6B282-B599-4EA7-A1E7-0452CBAF1983}"/>
              </a:ext>
            </a:extLst>
          </p:cNvPr>
          <p:cNvPicPr>
            <a:picLocks noChangeAspect="1"/>
          </p:cNvPicPr>
          <p:nvPr/>
        </p:nvPicPr>
        <p:blipFill>
          <a:blip r:embed="rId10"/>
          <a:stretch>
            <a:fillRect/>
          </a:stretch>
        </p:blipFill>
        <p:spPr>
          <a:xfrm>
            <a:off x="1638042" y="1515302"/>
            <a:ext cx="1188823" cy="115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a:extLst>
              <a:ext uri="{FF2B5EF4-FFF2-40B4-BE49-F238E27FC236}">
                <a16:creationId xmlns:a16="http://schemas.microsoft.com/office/drawing/2014/main" id="{76EF66CD-5F58-4A84-B307-95CD13DAB805}"/>
              </a:ext>
            </a:extLst>
          </p:cNvPr>
          <p:cNvPicPr>
            <a:picLocks noChangeAspect="1"/>
          </p:cNvPicPr>
          <p:nvPr/>
        </p:nvPicPr>
        <p:blipFill>
          <a:blip r:embed="rId11"/>
          <a:stretch>
            <a:fillRect/>
          </a:stretch>
        </p:blipFill>
        <p:spPr>
          <a:xfrm>
            <a:off x="262512" y="3125811"/>
            <a:ext cx="3939881" cy="3193057"/>
          </a:xfrm>
          <a:prstGeom prst="rect">
            <a:avLst/>
          </a:prstGeom>
        </p:spPr>
      </p:pic>
    </p:spTree>
    <p:extLst>
      <p:ext uri="{BB962C8B-B14F-4D97-AF65-F5344CB8AC3E}">
        <p14:creationId xmlns:p14="http://schemas.microsoft.com/office/powerpoint/2010/main" val="239446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AF7FE-5978-4B5F-90E1-044AC25EC230}"/>
              </a:ext>
            </a:extLst>
          </p:cNvPr>
          <p:cNvSpPr txBox="1"/>
          <p:nvPr/>
        </p:nvSpPr>
        <p:spPr>
          <a:xfrm>
            <a:off x="924482" y="117031"/>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協力医療機関</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2463934243"/>
              </p:ext>
            </p:extLst>
          </p:nvPr>
        </p:nvGraphicFramePr>
        <p:xfrm>
          <a:off x="318524" y="621042"/>
          <a:ext cx="7136712" cy="241808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医療機関</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いおうじ応急クリニック</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515-0054 </a:t>
                      </a:r>
                      <a:r>
                        <a:rPr kumimoji="1" lang="ja-JP" altLang="en-US" sz="1400" dirty="0">
                          <a:latin typeface="ＭＳ Ｐゴシック" panose="020B0600070205080204" pitchFamily="50" charset="-128"/>
                          <a:ea typeface="ＭＳ Ｐゴシック" panose="020B0600070205080204" pitchFamily="50" charset="-128"/>
                        </a:rPr>
                        <a:t>三重県松阪市立野町</a:t>
                      </a:r>
                      <a:r>
                        <a:rPr kumimoji="1" lang="en-US" altLang="ja-JP" sz="1400" dirty="0">
                          <a:latin typeface="ＭＳ Ｐゴシック" panose="020B0600070205080204" pitchFamily="50" charset="-128"/>
                          <a:ea typeface="ＭＳ Ｐゴシック" panose="020B0600070205080204" pitchFamily="50" charset="-128"/>
                        </a:rPr>
                        <a:t>200</a:t>
                      </a:r>
                    </a:p>
                    <a:p>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0598-31-3480</a:t>
                      </a:r>
                    </a:p>
                    <a:p>
                      <a:r>
                        <a:rPr kumimoji="1" lang="ja-JP" altLang="en-US" sz="1400" dirty="0">
                          <a:latin typeface="ＭＳ Ｐゴシック" panose="020B0600070205080204" pitchFamily="50" charset="-128"/>
                          <a:ea typeface="ＭＳ Ｐゴシック" panose="020B0600070205080204" pitchFamily="50" charset="-128"/>
                        </a:rPr>
                        <a:t>カナミックネットワーク</a:t>
                      </a:r>
                      <a:r>
                        <a:rPr lang="en-US" altLang="ja-JP" sz="1400" dirty="0">
                          <a:hlinkClick r:id="rId3"/>
                        </a:rPr>
                        <a:t>TRITRUS SYSTEM (kanamic.net)</a:t>
                      </a:r>
                      <a:endParaRPr lang="en-US" altLang="ja-JP" sz="1400" dirty="0"/>
                    </a:p>
                    <a:p>
                      <a:r>
                        <a:rPr kumimoji="1" lang="ja-JP" altLang="en-US" sz="1400" dirty="0">
                          <a:latin typeface="ＭＳ Ｐゴシック" panose="020B0600070205080204" pitchFamily="50" charset="-128"/>
                          <a:ea typeface="ＭＳ Ｐゴシック" panose="020B0600070205080204" pitchFamily="50" charset="-128"/>
                        </a:rPr>
                        <a:t>ログイン</a:t>
                      </a:r>
                      <a:r>
                        <a:rPr kumimoji="1" lang="en-US" altLang="ja-JP" sz="1400" dirty="0">
                          <a:latin typeface="ＭＳ Ｐゴシック" panose="020B0600070205080204" pitchFamily="50" charset="-128"/>
                          <a:ea typeface="ＭＳ Ｐゴシック" panose="020B0600070205080204" pitchFamily="50" charset="-128"/>
                        </a:rPr>
                        <a:t>ID</a:t>
                      </a:r>
                      <a:r>
                        <a:rPr kumimoji="1"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a:latin typeface="ＭＳ Ｐゴシック" panose="020B0600070205080204" pitchFamily="50" charset="-128"/>
                          <a:ea typeface="ＭＳ Ｐゴシック" panose="020B0600070205080204" pitchFamily="50" charset="-128"/>
                        </a:rPr>
                        <a:t>パスワード：＊＊＊＊＊＊＊</a:t>
                      </a:r>
                      <a:endParaRPr kumimoji="1" lang="en-US" altLang="ja-JP"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北島医院</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三重県多気郡明和町竹川</a:t>
                      </a:r>
                      <a:r>
                        <a:rPr kumimoji="1" lang="en-US" altLang="ja-JP" sz="1400" dirty="0">
                          <a:latin typeface="ＭＳ Ｐゴシック" panose="020B0600070205080204" pitchFamily="50" charset="-128"/>
                          <a:ea typeface="ＭＳ Ｐゴシック" panose="020B0600070205080204" pitchFamily="50" charset="-128"/>
                        </a:rPr>
                        <a:t>353</a:t>
                      </a:r>
                    </a:p>
                    <a:p>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0596-52-5005</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336932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924481" y="3401344"/>
            <a:ext cx="5468081"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こいしろの里主な施設設備業者</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4209767986"/>
              </p:ext>
            </p:extLst>
          </p:nvPr>
        </p:nvGraphicFramePr>
        <p:xfrm>
          <a:off x="318524" y="3938076"/>
          <a:ext cx="7136712" cy="244348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業者</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スズカテクト</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キュービクル式高圧受電設備点検業者</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059-382-3241</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マルエイ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メインのガス　（ゴミ置場横のミドリのタンク）</a:t>
                      </a:r>
                      <a:endParaRPr kumimoji="1" lang="en-US" altLang="ja-JP" sz="14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059-234-5001</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日通エネルギー</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入所小浴用給湯器用ガス</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0598-86-2030</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17635767"/>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高砂熱学工業</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給水・配管等のメンテナンス</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059-225-6683</a:t>
                      </a:r>
                    </a:p>
                  </a:txBody>
                  <a:tcPr/>
                </a:tc>
                <a:extLst>
                  <a:ext uri="{0D108BD9-81ED-4DB2-BD59-A6C34878D82A}">
                    <a16:rowId xmlns:a16="http://schemas.microsoft.com/office/drawing/2014/main" val="3284202235"/>
                  </a:ext>
                </a:extLst>
              </a:tr>
            </a:tbl>
          </a:graphicData>
        </a:graphic>
      </p:graphicFrame>
      <p:pic>
        <p:nvPicPr>
          <p:cNvPr id="6" name="図 5">
            <a:extLst>
              <a:ext uri="{FF2B5EF4-FFF2-40B4-BE49-F238E27FC236}">
                <a16:creationId xmlns:a16="http://schemas.microsoft.com/office/drawing/2014/main" id="{E5BE624A-5BB8-4238-BAAD-E83E5BCE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2967" y="454787"/>
            <a:ext cx="3429433" cy="3089489"/>
          </a:xfrm>
          <a:prstGeom prst="rect">
            <a:avLst/>
          </a:prstGeom>
        </p:spPr>
      </p:pic>
      <p:pic>
        <p:nvPicPr>
          <p:cNvPr id="8" name="図 7">
            <a:extLst>
              <a:ext uri="{FF2B5EF4-FFF2-40B4-BE49-F238E27FC236}">
                <a16:creationId xmlns:a16="http://schemas.microsoft.com/office/drawing/2014/main" id="{251DF47B-2029-46D3-BDB3-02B51FE1C6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7099" y="3842933"/>
            <a:ext cx="3781168" cy="1953744"/>
          </a:xfrm>
          <a:prstGeom prst="rect">
            <a:avLst/>
          </a:prstGeom>
        </p:spPr>
      </p:pic>
    </p:spTree>
    <p:extLst>
      <p:ext uri="{BB962C8B-B14F-4D97-AF65-F5344CB8AC3E}">
        <p14:creationId xmlns:p14="http://schemas.microsoft.com/office/powerpoint/2010/main" val="418457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69334B-212A-4853-8D9C-814FFBB4A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072" y="1438069"/>
            <a:ext cx="5468081" cy="4101061"/>
          </a:xfrm>
          <a:prstGeom prst="rect">
            <a:avLst/>
          </a:prstGeom>
        </p:spPr>
      </p:pic>
      <p:sp>
        <p:nvSpPr>
          <p:cNvPr id="3" name="テキスト ボックス 2">
            <a:extLst>
              <a:ext uri="{FF2B5EF4-FFF2-40B4-BE49-F238E27FC236}">
                <a16:creationId xmlns:a16="http://schemas.microsoft.com/office/drawing/2014/main" id="{CE6AF7FE-5978-4B5F-90E1-044AC25EC230}"/>
              </a:ext>
            </a:extLst>
          </p:cNvPr>
          <p:cNvSpPr txBox="1"/>
          <p:nvPr/>
        </p:nvSpPr>
        <p:spPr>
          <a:xfrm>
            <a:off x="5578858" y="95729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ま</a:t>
            </a:r>
            <a:r>
              <a:rPr lang="ja-JP" altLang="en-US" sz="3200" dirty="0" err="1">
                <a:latin typeface="ＭＳ Ｐゴシック" panose="020B0600070205080204" pitchFamily="50" charset="-128"/>
                <a:ea typeface="ＭＳ Ｐゴシック" panose="020B0600070205080204" pitchFamily="50" charset="-128"/>
              </a:rPr>
              <a:t>あるの</a:t>
            </a:r>
            <a:r>
              <a:rPr lang="ja-JP" altLang="en-US" sz="3200" dirty="0">
                <a:latin typeface="ＭＳ Ｐゴシック" panose="020B0600070205080204" pitchFamily="50" charset="-128"/>
                <a:ea typeface="ＭＳ Ｐゴシック" panose="020B0600070205080204" pitchFamily="50" charset="-128"/>
              </a:rPr>
              <a:t>主な施設設備業者</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1558147576"/>
              </p:ext>
            </p:extLst>
          </p:nvPr>
        </p:nvGraphicFramePr>
        <p:xfrm>
          <a:off x="4972900" y="1461304"/>
          <a:ext cx="7136712" cy="148336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業者</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斎藤建設</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0598-42-2224</a:t>
                      </a:r>
                    </a:p>
                  </a:txBody>
                  <a:tcPr/>
                </a:tc>
                <a:extLst>
                  <a:ext uri="{0D108BD9-81ED-4DB2-BD59-A6C34878D82A}">
                    <a16:rowId xmlns:a16="http://schemas.microsoft.com/office/drawing/2014/main" val="40352035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マルエイ</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ガス関係　</a:t>
                      </a:r>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059-234-5001</a:t>
                      </a:r>
                    </a:p>
                  </a:txBody>
                  <a:tcPr/>
                </a:tc>
                <a:extLst>
                  <a:ext uri="{0D108BD9-81ED-4DB2-BD59-A6C34878D82A}">
                    <a16:rowId xmlns:a16="http://schemas.microsoft.com/office/drawing/2014/main" val="2336932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中部電力ﾐﾗｲｽﾞ</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中部電力パワーグリッド株式会社　</a:t>
                      </a:r>
                      <a:r>
                        <a:rPr kumimoji="1" lang="en-US" altLang="ja-JP" sz="1400" dirty="0">
                          <a:latin typeface="ＭＳ Ｐゴシック" panose="020B0600070205080204" pitchFamily="50" charset="-128"/>
                          <a:ea typeface="ＭＳ Ｐゴシック" panose="020B0600070205080204" pitchFamily="50" charset="-128"/>
                        </a:rPr>
                        <a:t>0120-985-232</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5578857" y="3508432"/>
            <a:ext cx="5830546"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en-US" altLang="ja-JP" sz="3200" dirty="0">
                <a:latin typeface="ＭＳ Ｐゴシック" panose="020B0600070205080204" pitchFamily="50" charset="-128"/>
                <a:ea typeface="ＭＳ Ｐゴシック" panose="020B0600070205080204" pitchFamily="50" charset="-128"/>
              </a:rPr>
              <a:t>PCP</a:t>
            </a:r>
            <a:r>
              <a:rPr lang="ja-JP" altLang="en-US" sz="3200" dirty="0">
                <a:latin typeface="ＭＳ Ｐゴシック" panose="020B0600070205080204" pitchFamily="50" charset="-128"/>
                <a:ea typeface="ＭＳ Ｐゴシック" panose="020B0600070205080204" pitchFamily="50" charset="-128"/>
              </a:rPr>
              <a:t>の主な施設設備業者</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4079820036"/>
              </p:ext>
            </p:extLst>
          </p:nvPr>
        </p:nvGraphicFramePr>
        <p:xfrm>
          <a:off x="4972900" y="4045164"/>
          <a:ext cx="7136712" cy="148336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業者</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松本工務店</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建屋関係　</a:t>
                      </a:r>
                      <a:r>
                        <a:rPr kumimoji="1" lang="en-US" altLang="ja-JP" sz="1400" dirty="0">
                          <a:latin typeface="ＭＳ Ｐゴシック" panose="020B0600070205080204" pitchFamily="50" charset="-128"/>
                          <a:ea typeface="ＭＳ Ｐゴシック" panose="020B0600070205080204" pitchFamily="50" charset="-128"/>
                        </a:rPr>
                        <a:t>TEL:0598-60-1188</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マルエイ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ガス関係　</a:t>
                      </a:r>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059-234-5001</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中部電力ﾐﾗｲｽﾞ</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中部電力パワーグリッド株式会社　</a:t>
                      </a:r>
                      <a:r>
                        <a:rPr kumimoji="1" lang="en-US" altLang="ja-JP" sz="1400" dirty="0">
                          <a:latin typeface="ＭＳ Ｐゴシック" panose="020B0600070205080204" pitchFamily="50" charset="-128"/>
                          <a:ea typeface="ＭＳ Ｐゴシック" panose="020B0600070205080204" pitchFamily="50" charset="-128"/>
                        </a:rPr>
                        <a:t>0120-985-232</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17635767"/>
                  </a:ext>
                </a:extLst>
              </a:tr>
            </a:tbl>
          </a:graphicData>
        </a:graphic>
      </p:graphicFrame>
    </p:spTree>
    <p:extLst>
      <p:ext uri="{BB962C8B-B14F-4D97-AF65-F5344CB8AC3E}">
        <p14:creationId xmlns:p14="http://schemas.microsoft.com/office/powerpoint/2010/main" val="38467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15E537-4AB4-4445-A3AC-40D738EDF3DC}"/>
              </a:ext>
            </a:extLst>
          </p:cNvPr>
          <p:cNvSpPr txBox="1"/>
          <p:nvPr/>
        </p:nvSpPr>
        <p:spPr>
          <a:xfrm>
            <a:off x="1183821" y="738390"/>
            <a:ext cx="4845708" cy="492443"/>
          </a:xfrm>
          <a:prstGeom prst="rect">
            <a:avLst/>
          </a:prstGeom>
          <a:noFill/>
        </p:spPr>
        <p:txBody>
          <a:bodyPr wrap="square" lIns="0" tIns="0" rIns="0" bIns="0" rtlCol="0">
            <a:spAutoFit/>
          </a:bodyPr>
          <a:lstStyle/>
          <a:p>
            <a:pPr rtl="0"/>
            <a:r>
              <a:rPr lang="ja-JP" altLang="en-US" sz="32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基本方針（優先順位）</a:t>
            </a:r>
          </a:p>
        </p:txBody>
      </p:sp>
      <p:cxnSp>
        <p:nvCxnSpPr>
          <p:cNvPr id="4" name="直線​​コネクタ(S)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518433" y="1947719"/>
            <a:ext cx="4201583" cy="3549639"/>
            <a:chOff x="518433" y="1757953"/>
            <a:chExt cx="4201583" cy="3549639"/>
          </a:xfrm>
        </p:grpSpPr>
        <p:grpSp>
          <p:nvGrpSpPr>
            <p:cNvPr id="21" name="グループ 20">
              <a:extLst>
                <a:ext uri="{FF2B5EF4-FFF2-40B4-BE49-F238E27FC236}">
                  <a16:creationId xmlns:a16="http://schemas.microsoft.com/office/drawing/2014/main" id="{B111D787-E830-4638-97B3-205F0A0ABC3F}"/>
                </a:ext>
              </a:extLst>
            </p:cNvPr>
            <p:cNvGrpSpPr/>
            <p:nvPr/>
          </p:nvGrpSpPr>
          <p:grpSpPr>
            <a:xfrm>
              <a:off x="518433" y="1757953"/>
              <a:ext cx="4201583" cy="307777"/>
              <a:chOff x="518433" y="1917030"/>
              <a:chExt cx="4201583" cy="307777"/>
            </a:xfrm>
          </p:grpSpPr>
          <p:sp>
            <p:nvSpPr>
              <p:cNvPr id="6" name="長方形:角丸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E9101D99-B002-4698-9C7E-C942B9AA2D39}"/>
                  </a:ext>
                </a:extLst>
              </p:cNvPr>
              <p:cNvSpPr/>
              <p:nvPr/>
            </p:nvSpPr>
            <p:spPr>
              <a:xfrm>
                <a:off x="1183821" y="1917030"/>
                <a:ext cx="3536195" cy="307777"/>
              </a:xfrm>
              <a:prstGeom prst="rect">
                <a:avLst/>
              </a:prstGeom>
            </p:spPr>
            <p:txBody>
              <a:bodyPr wrap="square" lIns="0" tIns="0" rIns="0" bIns="0" rtlCol="0">
                <a:spAutoFit/>
              </a:bodyPr>
              <a:lstStyle/>
              <a:p>
                <a:pPr rtl="0"/>
                <a:r>
                  <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人命</a:t>
                </a:r>
                <a:endPar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20" name="グループ 19">
              <a:extLst>
                <a:ext uri="{FF2B5EF4-FFF2-40B4-BE49-F238E27FC236}">
                  <a16:creationId xmlns:a16="http://schemas.microsoft.com/office/drawing/2014/main" id="{2D19246F-8F2D-4FAD-8927-AA34DDAA5DFA}"/>
                </a:ext>
              </a:extLst>
            </p:cNvPr>
            <p:cNvGrpSpPr/>
            <p:nvPr/>
          </p:nvGrpSpPr>
          <p:grpSpPr>
            <a:xfrm>
              <a:off x="518433" y="2833080"/>
              <a:ext cx="4201583" cy="307777"/>
              <a:chOff x="518433" y="2775218"/>
              <a:chExt cx="4201583" cy="307777"/>
            </a:xfrm>
          </p:grpSpPr>
          <p:sp>
            <p:nvSpPr>
              <p:cNvPr id="9" name="長方形:角丸 8">
                <a:extLst>
                  <a:ext uri="{FF2B5EF4-FFF2-40B4-BE49-F238E27FC236}">
                    <a16:creationId xmlns:a16="http://schemas.microsoft.com/office/drawing/2014/main" id="{14FF47BA-9557-4442-8E2A-74A4F4AAD237}"/>
                  </a:ext>
                </a:extLst>
              </p:cNvPr>
              <p:cNvSpPr/>
              <p:nvPr/>
            </p:nvSpPr>
            <p:spPr>
              <a:xfrm>
                <a:off x="518433" y="2847627"/>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B00C2221-E8A7-47E0-B2B2-5A6A32F96791}"/>
                  </a:ext>
                </a:extLst>
              </p:cNvPr>
              <p:cNvSpPr/>
              <p:nvPr/>
            </p:nvSpPr>
            <p:spPr>
              <a:xfrm>
                <a:off x="1183821" y="2775218"/>
                <a:ext cx="3536195" cy="307777"/>
              </a:xfrm>
              <a:prstGeom prst="rect">
                <a:avLst/>
              </a:prstGeom>
            </p:spPr>
            <p:txBody>
              <a:bodyPr wrap="square" lIns="0" tIns="0" rIns="0" bIns="0" rtlCol="0">
                <a:spAutoFit/>
              </a:bodyPr>
              <a:lstStyle/>
              <a:p>
                <a:pPr rtl="0"/>
                <a:r>
                  <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入所支援施設を主体とする</a:t>
                </a:r>
                <a:endPar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19" name="グループ 18">
              <a:extLst>
                <a:ext uri="{FF2B5EF4-FFF2-40B4-BE49-F238E27FC236}">
                  <a16:creationId xmlns:a16="http://schemas.microsoft.com/office/drawing/2014/main" id="{9D065A01-39E4-4CC9-9075-3910C66205F5}"/>
                </a:ext>
              </a:extLst>
            </p:cNvPr>
            <p:cNvGrpSpPr/>
            <p:nvPr/>
          </p:nvGrpSpPr>
          <p:grpSpPr>
            <a:xfrm>
              <a:off x="518433" y="3941163"/>
              <a:ext cx="4201583" cy="307777"/>
              <a:chOff x="518433" y="3680287"/>
              <a:chExt cx="4201583" cy="307777"/>
            </a:xfrm>
          </p:grpSpPr>
          <p:sp>
            <p:nvSpPr>
              <p:cNvPr id="11" name="長方形:角丸 10">
                <a:extLst>
                  <a:ext uri="{FF2B5EF4-FFF2-40B4-BE49-F238E27FC236}">
                    <a16:creationId xmlns:a16="http://schemas.microsoft.com/office/drawing/2014/main" id="{6B458D5C-BDF7-4A75-A4E8-B99128DCD84A}"/>
                  </a:ext>
                </a:extLst>
              </p:cNvPr>
              <p:cNvSpPr/>
              <p:nvPr/>
            </p:nvSpPr>
            <p:spPr>
              <a:xfrm>
                <a:off x="518433" y="372798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CA17B45E-57F0-4725-89C0-3CD74A5097A3}"/>
                  </a:ext>
                </a:extLst>
              </p:cNvPr>
              <p:cNvSpPr/>
              <p:nvPr/>
            </p:nvSpPr>
            <p:spPr>
              <a:xfrm>
                <a:off x="1183821" y="3680287"/>
                <a:ext cx="3536195" cy="307777"/>
              </a:xfrm>
              <a:prstGeom prst="rect">
                <a:avLst/>
              </a:prstGeom>
            </p:spPr>
            <p:txBody>
              <a:bodyPr wrap="square" lIns="0" tIns="0" rIns="0" bIns="0" rtlCol="0">
                <a:spAutoFit/>
              </a:bodyPr>
              <a:lstStyle/>
              <a:p>
                <a:pPr rtl="0"/>
                <a:r>
                  <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職員の確保</a:t>
                </a:r>
                <a:endPar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18" name="グループ 17">
              <a:extLst>
                <a:ext uri="{FF2B5EF4-FFF2-40B4-BE49-F238E27FC236}">
                  <a16:creationId xmlns:a16="http://schemas.microsoft.com/office/drawing/2014/main" id="{609D452F-25F9-4A2F-84BD-9A44714884C6}"/>
                </a:ext>
              </a:extLst>
            </p:cNvPr>
            <p:cNvGrpSpPr/>
            <p:nvPr/>
          </p:nvGrpSpPr>
          <p:grpSpPr>
            <a:xfrm>
              <a:off x="518433" y="4999815"/>
              <a:ext cx="4201583" cy="307777"/>
              <a:chOff x="518433" y="4535926"/>
              <a:chExt cx="4201583" cy="307777"/>
            </a:xfrm>
          </p:grpSpPr>
          <p:sp>
            <p:nvSpPr>
              <p:cNvPr id="13" name="長方形:角丸 12">
                <a:extLst>
                  <a:ext uri="{FF2B5EF4-FFF2-40B4-BE49-F238E27FC236}">
                    <a16:creationId xmlns:a16="http://schemas.microsoft.com/office/drawing/2014/main" id="{64E3D015-D1E6-40C0-B820-5D2B0144652D}"/>
                  </a:ext>
                </a:extLst>
              </p:cNvPr>
              <p:cNvSpPr/>
              <p:nvPr/>
            </p:nvSpPr>
            <p:spPr>
              <a:xfrm>
                <a:off x="518433" y="4608333"/>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9187696D-0387-46E9-A420-AD2392161D95}"/>
                  </a:ext>
                </a:extLst>
              </p:cNvPr>
              <p:cNvSpPr/>
              <p:nvPr/>
            </p:nvSpPr>
            <p:spPr>
              <a:xfrm>
                <a:off x="1183821" y="4535926"/>
                <a:ext cx="3536195" cy="307777"/>
              </a:xfrm>
              <a:prstGeom prst="rect">
                <a:avLst/>
              </a:prstGeom>
            </p:spPr>
            <p:txBody>
              <a:bodyPr wrap="square" lIns="0" tIns="0" rIns="0" bIns="0" rtlCol="0">
                <a:spAutoFit/>
              </a:bodyPr>
              <a:lstStyle/>
              <a:p>
                <a:pPr rtl="0"/>
                <a:r>
                  <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職員及び利用者の家族</a:t>
                </a:r>
                <a:endParaRPr lang="en-US" altLang="ja-JP" sz="20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sp>
        <p:nvSpPr>
          <p:cNvPr id="22" name="円/楕円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3" name="円/楕円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nvGrpSpPr>
          <p:cNvPr id="62" name="グループ 61" descr="これは紙に手書きしている女性の画像です。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フリーフォーム(F)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6" name="フリーフォーム(F)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7" name="フリーフォーム(F)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8" name="フリーフォーム(F)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9" name="フリーフォーム(F)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0" name="フリーフォーム(F)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1" name="フリーフォーム(F)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nvGrpSpPr>
            <p:cNvPr id="60" name="グループ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フリーフォーム(F)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3" name="フリーフォーム(F)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
          <p:nvSpPr>
            <p:cNvPr id="54" name="フリーフォーム(F)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5" name="フリーフォーム(F)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6" name="フリーフォーム(F)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7" name="フリーフォーム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58" name="フリーフォーム(F)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67" name="フリーフォーム:図形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pSp>
      <p:sp>
        <p:nvSpPr>
          <p:cNvPr id="15" name="タイトル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2</a:t>
            </a:r>
            <a:endParaRPr lang="ja" dirty="0"/>
          </a:p>
        </p:txBody>
      </p:sp>
    </p:spTree>
    <p:extLst>
      <p:ext uri="{BB962C8B-B14F-4D97-AF65-F5344CB8AC3E}">
        <p14:creationId xmlns:p14="http://schemas.microsoft.com/office/powerpoint/2010/main" val="28552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69334B-212A-4853-8D9C-814FFBB4A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2180" y="1528695"/>
            <a:ext cx="5468081" cy="4101061"/>
          </a:xfrm>
          <a:prstGeom prst="rect">
            <a:avLst/>
          </a:prstGeom>
        </p:spPr>
      </p:pic>
      <p:sp>
        <p:nvSpPr>
          <p:cNvPr id="3" name="テキスト ボックス 2">
            <a:extLst>
              <a:ext uri="{FF2B5EF4-FFF2-40B4-BE49-F238E27FC236}">
                <a16:creationId xmlns:a16="http://schemas.microsoft.com/office/drawing/2014/main" id="{CE6AF7FE-5978-4B5F-90E1-044AC25EC230}"/>
              </a:ext>
            </a:extLst>
          </p:cNvPr>
          <p:cNvSpPr txBox="1"/>
          <p:nvPr/>
        </p:nvSpPr>
        <p:spPr>
          <a:xfrm>
            <a:off x="792675" y="957293"/>
            <a:ext cx="5830545"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ＧＨこいしろの主な施設設備業者</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graphicFrame>
        <p:nvGraphicFramePr>
          <p:cNvPr id="7" name="表 6">
            <a:extLst>
              <a:ext uri="{FF2B5EF4-FFF2-40B4-BE49-F238E27FC236}">
                <a16:creationId xmlns:a16="http://schemas.microsoft.com/office/drawing/2014/main" id="{B34E09BA-A7DD-47ED-8EA1-5B6A92441B3D}"/>
              </a:ext>
            </a:extLst>
          </p:cNvPr>
          <p:cNvGraphicFramePr>
            <a:graphicFrameLocks noGrp="1"/>
          </p:cNvGraphicFramePr>
          <p:nvPr>
            <p:extLst>
              <p:ext uri="{D42A27DB-BD31-4B8C-83A1-F6EECF244321}">
                <p14:modId xmlns:p14="http://schemas.microsoft.com/office/powerpoint/2010/main" val="2807442028"/>
              </p:ext>
            </p:extLst>
          </p:nvPr>
        </p:nvGraphicFramePr>
        <p:xfrm>
          <a:off x="186717" y="1461304"/>
          <a:ext cx="7136712" cy="1483360"/>
        </p:xfrm>
        <a:graphic>
          <a:graphicData uri="http://schemas.openxmlformats.org/drawingml/2006/table">
            <a:tbl>
              <a:tblPr firstRow="1" bandRow="1">
                <a:tableStyleId>{5C22544A-7EE6-4342-B048-85BDC9FD1C3A}</a:tableStyleId>
              </a:tblPr>
              <a:tblGrid>
                <a:gridCol w="1551458">
                  <a:extLst>
                    <a:ext uri="{9D8B030D-6E8A-4147-A177-3AD203B41FA5}">
                      <a16:colId xmlns:a16="http://schemas.microsoft.com/office/drawing/2014/main" val="1415171532"/>
                    </a:ext>
                  </a:extLst>
                </a:gridCol>
                <a:gridCol w="5585254">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業者</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斎藤建設</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0598-42-2224</a:t>
                      </a:r>
                    </a:p>
                  </a:txBody>
                  <a:tcPr/>
                </a:tc>
                <a:extLst>
                  <a:ext uri="{0D108BD9-81ED-4DB2-BD59-A6C34878D82A}">
                    <a16:rowId xmlns:a16="http://schemas.microsoft.com/office/drawing/2014/main" val="40352035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マルエイ</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ガス関係　</a:t>
                      </a:r>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059-234-5001</a:t>
                      </a:r>
                    </a:p>
                  </a:txBody>
                  <a:tcPr/>
                </a:tc>
                <a:extLst>
                  <a:ext uri="{0D108BD9-81ED-4DB2-BD59-A6C34878D82A}">
                    <a16:rowId xmlns:a16="http://schemas.microsoft.com/office/drawing/2014/main" val="2336932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ＭＳ Ｐゴシック" panose="020B0600070205080204" pitchFamily="50" charset="-128"/>
                          <a:ea typeface="ＭＳ Ｐゴシック" panose="020B0600070205080204" pitchFamily="50" charset="-128"/>
                        </a:rPr>
                        <a:t>中部電力ﾐﾗｲｽﾞ</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中部電力パワーグリッド株式会社　</a:t>
                      </a:r>
                      <a:r>
                        <a:rPr kumimoji="1" lang="en-US" altLang="ja-JP" sz="1400" dirty="0">
                          <a:latin typeface="ＭＳ Ｐゴシック" panose="020B0600070205080204" pitchFamily="50" charset="-128"/>
                          <a:ea typeface="ＭＳ Ｐゴシック" panose="020B0600070205080204" pitchFamily="50" charset="-128"/>
                        </a:rPr>
                        <a:t>0120-985-232</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bl>
          </a:graphicData>
        </a:graphic>
      </p:graphicFrame>
      <p:sp>
        <p:nvSpPr>
          <p:cNvPr id="14" name="テキスト ボックス 13">
            <a:extLst>
              <a:ext uri="{FF2B5EF4-FFF2-40B4-BE49-F238E27FC236}">
                <a16:creationId xmlns:a16="http://schemas.microsoft.com/office/drawing/2014/main" id="{769A2D74-22C3-48F6-8EDC-83B51F7D1A48}"/>
              </a:ext>
            </a:extLst>
          </p:cNvPr>
          <p:cNvSpPr txBox="1"/>
          <p:nvPr/>
        </p:nvSpPr>
        <p:spPr>
          <a:xfrm>
            <a:off x="792674" y="3508432"/>
            <a:ext cx="5830546"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ＧＨひまわりの主な施設設備業者</a:t>
            </a:r>
          </a:p>
        </p:txBody>
      </p:sp>
      <p:graphicFrame>
        <p:nvGraphicFramePr>
          <p:cNvPr id="15" name="表 14">
            <a:extLst>
              <a:ext uri="{FF2B5EF4-FFF2-40B4-BE49-F238E27FC236}">
                <a16:creationId xmlns:a16="http://schemas.microsoft.com/office/drawing/2014/main" id="{C0A8A340-2C0B-4E4E-8A61-C9C253FFA862}"/>
              </a:ext>
            </a:extLst>
          </p:cNvPr>
          <p:cNvGraphicFramePr>
            <a:graphicFrameLocks noGrp="1"/>
          </p:cNvGraphicFramePr>
          <p:nvPr>
            <p:extLst>
              <p:ext uri="{D42A27DB-BD31-4B8C-83A1-F6EECF244321}">
                <p14:modId xmlns:p14="http://schemas.microsoft.com/office/powerpoint/2010/main" val="1772664095"/>
              </p:ext>
            </p:extLst>
          </p:nvPr>
        </p:nvGraphicFramePr>
        <p:xfrm>
          <a:off x="186717" y="4045164"/>
          <a:ext cx="7136712" cy="1483360"/>
        </p:xfrm>
        <a:graphic>
          <a:graphicData uri="http://schemas.openxmlformats.org/drawingml/2006/table">
            <a:tbl>
              <a:tblPr firstRow="1" bandRow="1">
                <a:tableStyleId>{5C22544A-7EE6-4342-B048-85BDC9FD1C3A}</a:tableStyleId>
              </a:tblPr>
              <a:tblGrid>
                <a:gridCol w="1543220">
                  <a:extLst>
                    <a:ext uri="{9D8B030D-6E8A-4147-A177-3AD203B41FA5}">
                      <a16:colId xmlns:a16="http://schemas.microsoft.com/office/drawing/2014/main" val="1415171532"/>
                    </a:ext>
                  </a:extLst>
                </a:gridCol>
                <a:gridCol w="5593492">
                  <a:extLst>
                    <a:ext uri="{9D8B030D-6E8A-4147-A177-3AD203B41FA5}">
                      <a16:colId xmlns:a16="http://schemas.microsoft.com/office/drawing/2014/main" val="77111642"/>
                    </a:ext>
                  </a:extLst>
                </a:gridCol>
              </a:tblGrid>
              <a:tr h="370840">
                <a:tc>
                  <a:txBody>
                    <a:bodyPr/>
                    <a:lstStyle/>
                    <a:p>
                      <a:pPr algn="ctr"/>
                      <a:r>
                        <a:rPr kumimoji="1" lang="ja-JP" altLang="en-US" dirty="0">
                          <a:latin typeface="ＭＳ Ｐゴシック" panose="020B0600070205080204" pitchFamily="50" charset="-128"/>
                          <a:ea typeface="ＭＳ Ｐゴシック" panose="020B0600070205080204" pitchFamily="50" charset="-128"/>
                        </a:rPr>
                        <a:t>業者</a:t>
                      </a:r>
                    </a:p>
                  </a:txBody>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詳細</a:t>
                      </a:r>
                    </a:p>
                  </a:txBody>
                  <a:tcPr/>
                </a:tc>
                <a:extLst>
                  <a:ext uri="{0D108BD9-81ED-4DB2-BD59-A6C34878D82A}">
                    <a16:rowId xmlns:a16="http://schemas.microsoft.com/office/drawing/2014/main" val="1296032555"/>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斎藤建設</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0598-42-2224</a:t>
                      </a:r>
                    </a:p>
                  </a:txBody>
                  <a:tcPr/>
                </a:tc>
                <a:extLst>
                  <a:ext uri="{0D108BD9-81ED-4DB2-BD59-A6C34878D82A}">
                    <a16:rowId xmlns:a16="http://schemas.microsoft.com/office/drawing/2014/main" val="4035203516"/>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マルエイ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Ｐゴシック" panose="020B0600070205080204" pitchFamily="50" charset="-128"/>
                          <a:ea typeface="ＭＳ Ｐゴシック" panose="020B0600070205080204" pitchFamily="50" charset="-128"/>
                        </a:rPr>
                        <a:t>ガス関係　</a:t>
                      </a:r>
                      <a:r>
                        <a:rPr kumimoji="1" lang="en-US" altLang="ja-JP" sz="1400" dirty="0">
                          <a:latin typeface="ＭＳ Ｐゴシック" panose="020B0600070205080204" pitchFamily="50" charset="-128"/>
                          <a:ea typeface="ＭＳ Ｐゴシック" panose="020B0600070205080204" pitchFamily="50" charset="-128"/>
                        </a:rPr>
                        <a:t>TEL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059-234-5001</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03759859"/>
                  </a:ext>
                </a:extLst>
              </a:tr>
              <a:tr h="370840">
                <a:tc>
                  <a:txBody>
                    <a:bodyPr/>
                    <a:lstStyle/>
                    <a:p>
                      <a:r>
                        <a:rPr kumimoji="1" lang="ja-JP" altLang="en-US" sz="1400" b="1" dirty="0">
                          <a:latin typeface="ＭＳ Ｐゴシック" panose="020B0600070205080204" pitchFamily="50" charset="-128"/>
                          <a:ea typeface="ＭＳ Ｐゴシック" panose="020B0600070205080204" pitchFamily="50" charset="-128"/>
                        </a:rPr>
                        <a:t>中部電力ﾐﾗｲｽﾞ</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中部電力パワーグリッド株式会社　</a:t>
                      </a:r>
                      <a:r>
                        <a:rPr kumimoji="1" lang="en-US" altLang="ja-JP" sz="1400" dirty="0">
                          <a:latin typeface="ＭＳ Ｐゴシック" panose="020B0600070205080204" pitchFamily="50" charset="-128"/>
                          <a:ea typeface="ＭＳ Ｐゴシック" panose="020B0600070205080204" pitchFamily="50" charset="-128"/>
                        </a:rPr>
                        <a:t>0120-985-232</a:t>
                      </a:r>
                      <a:endParaRPr kumimoji="1" lang="ja-JP" altLang="en-US"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17635767"/>
                  </a:ext>
                </a:extLst>
              </a:tr>
            </a:tbl>
          </a:graphicData>
        </a:graphic>
      </p:graphicFrame>
    </p:spTree>
    <p:extLst>
      <p:ext uri="{BB962C8B-B14F-4D97-AF65-F5344CB8AC3E}">
        <p14:creationId xmlns:p14="http://schemas.microsoft.com/office/powerpoint/2010/main" val="48605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3ECDF0-20E4-42EB-A939-E751FFB8EB9E}"/>
              </a:ext>
            </a:extLst>
          </p:cNvPr>
          <p:cNvSpPr txBox="1"/>
          <p:nvPr/>
        </p:nvSpPr>
        <p:spPr>
          <a:xfrm>
            <a:off x="726781" y="1310492"/>
            <a:ext cx="6224717" cy="1231106"/>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自然災害及び感染症共に職員への確認することが</a:t>
            </a:r>
            <a:r>
              <a:rPr lang="ja-JP" altLang="en-US" i="0" dirty="0" err="1">
                <a:latin typeface="ＭＳ Ｐゴシック" panose="020B0600070205080204" pitchFamily="50" charset="-128"/>
                <a:ea typeface="ＭＳ Ｐゴシック" panose="020B0600070205080204" pitchFamily="50" charset="-128"/>
              </a:rPr>
              <a:t>ありいます</a:t>
            </a:r>
            <a:r>
              <a:rPr lang="ja-JP" altLang="en-US" i="0" dirty="0">
                <a:latin typeface="ＭＳ Ｐゴシック" panose="020B0600070205080204" pitchFamily="50" charset="-128"/>
                <a:ea typeface="ＭＳ Ｐゴシック" panose="020B0600070205080204" pitchFamily="50" charset="-128"/>
              </a:rPr>
              <a:t>。</a:t>
            </a:r>
            <a:endParaRPr lang="en-US" altLang="ja-JP" i="0" dirty="0">
              <a:latin typeface="ＭＳ Ｐゴシック" panose="020B0600070205080204" pitchFamily="50" charset="-128"/>
              <a:ea typeface="ＭＳ Ｐゴシック" panose="020B0600070205080204" pitchFamily="50" charset="-128"/>
            </a:endParaRPr>
          </a:p>
          <a:p>
            <a:r>
              <a:rPr lang="ja-JP" altLang="en-US" i="0" dirty="0">
                <a:latin typeface="ＭＳ Ｐゴシック" panose="020B0600070205080204" pitchFamily="50" charset="-128"/>
                <a:ea typeface="ＭＳ Ｐゴシック" panose="020B0600070205080204" pitchFamily="50" charset="-128"/>
              </a:rPr>
              <a:t>その際、当法人は現在は電話での緊急連絡網のみ</a:t>
            </a:r>
            <a:r>
              <a:rPr lang="en-US" altLang="ja-JP" i="0" dirty="0">
                <a:latin typeface="ＭＳ Ｐゴシック" panose="020B0600070205080204" pitchFamily="50" charset="-128"/>
                <a:ea typeface="ＭＳ Ｐゴシック" panose="020B0600070205080204" pitchFamily="50" charset="-128"/>
              </a:rPr>
              <a:t>1</a:t>
            </a:r>
            <a:r>
              <a:rPr lang="ja-JP" altLang="en-US" i="0" dirty="0">
                <a:latin typeface="ＭＳ Ｐゴシック" panose="020B0600070205080204" pitchFamily="50" charset="-128"/>
                <a:ea typeface="ＭＳ Ｐゴシック" panose="020B0600070205080204" pitchFamily="50" charset="-128"/>
              </a:rPr>
              <a:t>種類が稼働できる状況です。</a:t>
            </a:r>
            <a:endParaRPr lang="en-US" altLang="ja-JP" i="0" dirty="0">
              <a:latin typeface="ＭＳ Ｐゴシック" panose="020B0600070205080204" pitchFamily="50" charset="-128"/>
              <a:ea typeface="ＭＳ Ｐゴシック" panose="020B0600070205080204" pitchFamily="50" charset="-128"/>
            </a:endParaRPr>
          </a:p>
          <a:p>
            <a:r>
              <a:rPr lang="ja-JP" altLang="en-US" i="0" dirty="0">
                <a:latin typeface="ＭＳ Ｐゴシック" panose="020B0600070205080204" pitchFamily="50" charset="-128"/>
                <a:ea typeface="ＭＳ Ｐゴシック" panose="020B0600070205080204" pitchFamily="50" charset="-128"/>
              </a:rPr>
              <a:t>今後は、スマートフォンが普及していることも踏まえ、</a:t>
            </a:r>
            <a:r>
              <a:rPr lang="en-US" altLang="ja-JP" i="0" dirty="0">
                <a:latin typeface="ＭＳ Ｐゴシック" panose="020B0600070205080204" pitchFamily="50" charset="-128"/>
                <a:ea typeface="ＭＳ Ｐゴシック" panose="020B0600070205080204" pitchFamily="50" charset="-128"/>
              </a:rPr>
              <a:t>SNS</a:t>
            </a:r>
            <a:r>
              <a:rPr lang="ja-JP" altLang="en-US" i="0" dirty="0">
                <a:latin typeface="ＭＳ Ｐゴシック" panose="020B0600070205080204" pitchFamily="50" charset="-128"/>
                <a:ea typeface="ＭＳ Ｐゴシック" panose="020B0600070205080204" pitchFamily="50" charset="-128"/>
              </a:rPr>
              <a:t>などのツールを使えるように検討していきます。</a:t>
            </a:r>
            <a:endParaRPr lang="en-US" altLang="ja-JP" i="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CE6AF7FE-5978-4B5F-90E1-044AC25EC230}"/>
              </a:ext>
            </a:extLst>
          </p:cNvPr>
          <p:cNvSpPr txBox="1"/>
          <p:nvPr/>
        </p:nvSpPr>
        <p:spPr>
          <a:xfrm>
            <a:off x="726781" y="613390"/>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r>
              <a:rPr lang="ja-JP" altLang="en-US" sz="3200" dirty="0">
                <a:latin typeface="ＭＳ Ｐゴシック" panose="020B0600070205080204" pitchFamily="50" charset="-128"/>
                <a:ea typeface="ＭＳ Ｐゴシック" panose="020B0600070205080204" pitchFamily="50" charset="-128"/>
              </a:rPr>
              <a:t>緊急連絡用システムの構築</a:t>
            </a:r>
          </a:p>
        </p:txBody>
      </p:sp>
      <p:sp>
        <p:nvSpPr>
          <p:cNvPr id="53" name="タイトル 52" hidden="1">
            <a:extLst>
              <a:ext uri="{FF2B5EF4-FFF2-40B4-BE49-F238E27FC236}">
                <a16:creationId xmlns:a16="http://schemas.microsoft.com/office/drawing/2014/main" id="{6BCAF586-A14B-4A3B-A249-655ADDBB3A4C}"/>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8</a:t>
            </a:r>
            <a:endParaRPr lang="ja" dirty="0"/>
          </a:p>
        </p:txBody>
      </p:sp>
      <p:sp>
        <p:nvSpPr>
          <p:cNvPr id="15" name="テキスト ボックス 14">
            <a:extLst>
              <a:ext uri="{FF2B5EF4-FFF2-40B4-BE49-F238E27FC236}">
                <a16:creationId xmlns:a16="http://schemas.microsoft.com/office/drawing/2014/main" id="{67724CAA-BBCD-44E7-9354-18E1D062C38A}"/>
              </a:ext>
            </a:extLst>
          </p:cNvPr>
          <p:cNvSpPr txBox="1"/>
          <p:nvPr/>
        </p:nvSpPr>
        <p:spPr>
          <a:xfrm>
            <a:off x="726781" y="3530597"/>
            <a:ext cx="6224717" cy="2462213"/>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r>
              <a:rPr lang="ja-JP" altLang="en-US" i="0" dirty="0">
                <a:latin typeface="ＭＳ Ｐゴシック" panose="020B0600070205080204" pitchFamily="50" charset="-128"/>
                <a:ea typeface="ＭＳ Ｐゴシック" panose="020B0600070205080204" pitchFamily="50" charset="-128"/>
              </a:rPr>
              <a:t>現在テスト中及び検討中なもの</a:t>
            </a:r>
            <a:endParaRPr lang="en-US" altLang="ja-JP" i="0"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一斉メール（法人アカウント）</a:t>
            </a:r>
            <a:endParaRPr lang="en-US" altLang="ja-JP" i="0" dirty="0">
              <a:latin typeface="ＭＳ Ｐゴシック" panose="020B0600070205080204" pitchFamily="50" charset="-128"/>
              <a:ea typeface="ＭＳ Ｐゴシック" panose="020B0600070205080204" pitchFamily="50" charset="-128"/>
            </a:endParaRPr>
          </a:p>
          <a:p>
            <a:pPr marL="271463"/>
            <a:r>
              <a:rPr lang="ja-JP" altLang="en-US" i="0" dirty="0">
                <a:latin typeface="ＭＳ Ｐゴシック" panose="020B0600070205080204" pitchFamily="50" charset="-128"/>
                <a:ea typeface="ＭＳ Ｐゴシック" panose="020B0600070205080204" pitchFamily="50" charset="-128"/>
              </a:rPr>
              <a:t>こちらは現在ドコモのメールセキュリティーにより一斉送信による受信ができない状況にあります。</a:t>
            </a:r>
          </a:p>
          <a:p>
            <a:pPr marL="285750" indent="-285750">
              <a:buFont typeface="Wingdings" panose="05000000000000000000" pitchFamily="2" charset="2"/>
              <a:buChar char="l"/>
            </a:pPr>
            <a:r>
              <a:rPr lang="ja-JP" altLang="en-US" i="0" dirty="0">
                <a:latin typeface="ＭＳ Ｐゴシック" panose="020B0600070205080204" pitchFamily="50" charset="-128"/>
                <a:ea typeface="ＭＳ Ｐゴシック" panose="020B0600070205080204" pitchFamily="50" charset="-128"/>
              </a:rPr>
              <a:t>＋メッセージ（旧ショートメール）の活用</a:t>
            </a:r>
            <a:endParaRPr lang="en-US" altLang="ja-JP" i="0" dirty="0">
              <a:latin typeface="ＭＳ Ｐゴシック" panose="020B0600070205080204" pitchFamily="50" charset="-128"/>
              <a:ea typeface="ＭＳ Ｐゴシック" panose="020B0600070205080204" pitchFamily="50" charset="-128"/>
            </a:endParaRPr>
          </a:p>
          <a:p>
            <a:pPr marL="271463"/>
            <a:r>
              <a:rPr lang="en-US" altLang="ja-JP" i="0" dirty="0">
                <a:latin typeface="ＭＳ Ｐゴシック" panose="020B0600070205080204" pitchFamily="50" charset="-128"/>
                <a:ea typeface="ＭＳ Ｐゴシック" panose="020B0600070205080204" pitchFamily="50" charset="-128"/>
              </a:rPr>
              <a:t>PC</a:t>
            </a:r>
            <a:r>
              <a:rPr lang="ja-JP" altLang="en-US" i="0" dirty="0">
                <a:latin typeface="ＭＳ Ｐゴシック" panose="020B0600070205080204" pitchFamily="50" charset="-128"/>
                <a:ea typeface="ＭＳ Ｐゴシック" panose="020B0600070205080204" pitchFamily="50" charset="-128"/>
              </a:rPr>
              <a:t>等での活用方法をまだ確立していない為、タブレット等から可能かの確認中</a:t>
            </a:r>
          </a:p>
          <a:p>
            <a:pPr marL="285750" indent="-285750">
              <a:buFont typeface="Wingdings" panose="05000000000000000000" pitchFamily="2" charset="2"/>
              <a:buChar char="l"/>
            </a:pPr>
            <a:r>
              <a:rPr lang="en-US" altLang="ja-JP" i="0" dirty="0">
                <a:latin typeface="ＭＳ Ｐゴシック" panose="020B0600070205080204" pitchFamily="50" charset="-128"/>
                <a:ea typeface="ＭＳ Ｐゴシック" panose="020B0600070205080204" pitchFamily="50" charset="-128"/>
              </a:rPr>
              <a:t>LINE WORKS</a:t>
            </a:r>
          </a:p>
          <a:p>
            <a:pPr marL="271463"/>
            <a:r>
              <a:rPr lang="ja-JP" altLang="en-US" i="0" dirty="0">
                <a:latin typeface="ＭＳ Ｐゴシック" panose="020B0600070205080204" pitchFamily="50" charset="-128"/>
                <a:ea typeface="ＭＳ Ｐゴシック" panose="020B0600070205080204" pitchFamily="50" charset="-128"/>
              </a:rPr>
              <a:t>有料コンテンツである事。</a:t>
            </a:r>
          </a:p>
          <a:p>
            <a:pPr algn="r"/>
            <a:r>
              <a:rPr lang="ja-JP" altLang="en-US" i="0" dirty="0">
                <a:latin typeface="ＭＳ Ｐゴシック" panose="020B0600070205080204" pitchFamily="50" charset="-128"/>
                <a:ea typeface="ＭＳ Ｐゴシック" panose="020B0600070205080204" pitchFamily="50" charset="-128"/>
              </a:rPr>
              <a:t>など</a:t>
            </a:r>
          </a:p>
        </p:txBody>
      </p:sp>
      <p:pic>
        <p:nvPicPr>
          <p:cNvPr id="1026" name="Picture 2" descr="緊急参集システム">
            <a:extLst>
              <a:ext uri="{FF2B5EF4-FFF2-40B4-BE49-F238E27FC236}">
                <a16:creationId xmlns:a16="http://schemas.microsoft.com/office/drawing/2014/main" id="{FDF38137-4F20-4D79-9A8A-3429545559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37063" y="0"/>
            <a:ext cx="3374854" cy="681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3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36B850-15F2-41BC-A54E-6E0F332F011D}"/>
              </a:ext>
            </a:extLst>
          </p:cNvPr>
          <p:cNvSpPr txBox="1"/>
          <p:nvPr/>
        </p:nvSpPr>
        <p:spPr>
          <a:xfrm>
            <a:off x="177144" y="3243638"/>
            <a:ext cx="6730314" cy="1354217"/>
          </a:xfrm>
          <a:prstGeom prst="rect">
            <a:avLst/>
          </a:prstGeom>
          <a:noFill/>
        </p:spPr>
        <p:txBody>
          <a:bodyPr wrap="square" lIns="0" tIns="0" rIns="0" bIns="0" rtlCol="0">
            <a:spAutoFit/>
          </a:bodyPr>
          <a:lstStyle/>
          <a:p>
            <a:pPr rtl="0"/>
            <a:r>
              <a:rPr lang="ja-JP" altLang="en-US" sz="4400" b="1"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rPr>
              <a:t>緊急事態はいつ</a:t>
            </a:r>
            <a:endParaRPr lang="en-US" altLang="ja-JP" sz="4400" b="1"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endParaRPr>
          </a:p>
          <a:p>
            <a:pPr rtl="0"/>
            <a:r>
              <a:rPr lang="ja-JP" altLang="en-US" sz="4400" b="1"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rPr>
              <a:t>起こるかわかりません！</a:t>
            </a:r>
          </a:p>
        </p:txBody>
      </p:sp>
      <p:sp>
        <p:nvSpPr>
          <p:cNvPr id="4" name="長方形 3">
            <a:extLst>
              <a:ext uri="{FF2B5EF4-FFF2-40B4-BE49-F238E27FC236}">
                <a16:creationId xmlns:a16="http://schemas.microsoft.com/office/drawing/2014/main" id="{A9B74FAF-1757-48A8-BBFB-722E8E1D6FA4}"/>
              </a:ext>
            </a:extLst>
          </p:cNvPr>
          <p:cNvSpPr/>
          <p:nvPr/>
        </p:nvSpPr>
        <p:spPr>
          <a:xfrm>
            <a:off x="990075" y="5514915"/>
            <a:ext cx="3921186" cy="553998"/>
          </a:xfrm>
          <a:prstGeom prst="rect">
            <a:avLst/>
          </a:prstGeom>
        </p:spPr>
        <p:txBody>
          <a:bodyPr wrap="square" lIns="0" tIns="0" rIns="0" bIns="0" rtlCol="0">
            <a:spAutoFit/>
          </a:bodyPr>
          <a:lstStyle/>
          <a:p>
            <a:pPr rtl="0"/>
            <a:r>
              <a:rPr lang="ja-JP" altLang="en-US"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rPr>
              <a:t>日ごろからマニアルの確認と</a:t>
            </a:r>
            <a:endParaRPr lang="en-US" altLang="ja-JP"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endParaRPr>
          </a:p>
          <a:p>
            <a:pPr rtl="0"/>
            <a:r>
              <a:rPr lang="ja-JP" altLang="en-US" dirty="0">
                <a:solidFill>
                  <a:srgbClr val="002060"/>
                </a:solidFill>
                <a:latin typeface="ＭＳ ゴシック" panose="020B0609070205080204" pitchFamily="49" charset="-128"/>
                <a:ea typeface="ＭＳ ゴシック" panose="020B0609070205080204" pitchFamily="49" charset="-128"/>
                <a:cs typeface="Segoe UI" panose="020B0502040204020203" pitchFamily="34" charset="0"/>
              </a:rPr>
              <a:t>訓練は真剣に行うようにしましょう。</a:t>
            </a:r>
          </a:p>
        </p:txBody>
      </p:sp>
      <p:grpSp>
        <p:nvGrpSpPr>
          <p:cNvPr id="23" name="グループ 22" descr="これは抽象的図形の画像です。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フリーフォーム(F)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1" name="フリーフォーム(F)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2" name="フリーフォーム(F)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
        <p:nvSpPr>
          <p:cNvPr id="25" name="タイトル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10</a:t>
            </a:r>
            <a:endParaRPr lang="ja" dirty="0"/>
          </a:p>
        </p:txBody>
      </p:sp>
    </p:spTree>
    <p:extLst>
      <p:ext uri="{BB962C8B-B14F-4D97-AF65-F5344CB8AC3E}">
        <p14:creationId xmlns:p14="http://schemas.microsoft.com/office/powerpoint/2010/main" val="235256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画像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長方形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AEF5FE-6C45-4BF6-9676-571742C3CDD7}"/>
              </a:ext>
            </a:extLst>
          </p:cNvPr>
          <p:cNvSpPr txBox="1"/>
          <p:nvPr/>
        </p:nvSpPr>
        <p:spPr>
          <a:xfrm>
            <a:off x="689985" y="4027081"/>
            <a:ext cx="4387440" cy="512961"/>
          </a:xfrm>
          <a:prstGeom prst="rect">
            <a:avLst/>
          </a:prstGeom>
          <a:noFill/>
        </p:spPr>
        <p:txBody>
          <a:bodyPr wrap="square" lIns="0" tIns="0" rIns="0" bIns="0" rtlCol="0">
            <a:spAutoFit/>
          </a:bodyPr>
          <a:lstStyle/>
          <a:p>
            <a:pPr rtl="0">
              <a:lnSpc>
                <a:spcPts val="4000"/>
              </a:lnSpc>
            </a:pPr>
            <a:r>
              <a:rPr lang="ja-JP" altLang="en-US" sz="44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緊急対応</a:t>
            </a:r>
          </a:p>
        </p:txBody>
      </p:sp>
      <p:sp>
        <p:nvSpPr>
          <p:cNvPr id="3" name="長方形 2">
            <a:extLst>
              <a:ext uri="{FF2B5EF4-FFF2-40B4-BE49-F238E27FC236}">
                <a16:creationId xmlns:a16="http://schemas.microsoft.com/office/drawing/2014/main" id="{A74D15AA-4B45-41B5-A81C-97FCBF019951}"/>
              </a:ext>
            </a:extLst>
          </p:cNvPr>
          <p:cNvSpPr/>
          <p:nvPr/>
        </p:nvSpPr>
        <p:spPr>
          <a:xfrm>
            <a:off x="689985" y="5372393"/>
            <a:ext cx="2879127" cy="276999"/>
          </a:xfrm>
          <a:prstGeom prst="rect">
            <a:avLst/>
          </a:prstGeom>
        </p:spPr>
        <p:txBody>
          <a:bodyPr wrap="square" lIns="0" tIns="0" rIns="0" bIns="0" rtlCol="0">
            <a:spAutoFit/>
          </a:bodyPr>
          <a:lstStyle/>
          <a:p>
            <a:r>
              <a:rPr lang="en-US" altLang="ja-JP" dirty="0">
                <a:latin typeface="ＭＳ Ｐゴシック" panose="020B0600070205080204" pitchFamily="50" charset="-128"/>
                <a:ea typeface="ＭＳ Ｐゴシック" panose="020B0600070205080204" pitchFamily="50" charset="-128"/>
              </a:rPr>
              <a:t> immediate action</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4" name="平行四辺形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115474" y="2"/>
            <a:ext cx="3961053"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5704BA3-593E-4519-9139-4E1D86366677}"/>
              </a:ext>
            </a:extLst>
          </p:cNvPr>
          <p:cNvSpPr txBox="1"/>
          <p:nvPr/>
        </p:nvSpPr>
        <p:spPr>
          <a:xfrm>
            <a:off x="4453458"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自然等災害</a:t>
            </a:r>
            <a:endParaRPr lang="en-US" altLang="ja-JP"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68" name="タイトル 67" hidden="1">
            <a:extLst>
              <a:ext uri="{FF2B5EF4-FFF2-40B4-BE49-F238E27FC236}">
                <a16:creationId xmlns:a16="http://schemas.microsoft.com/office/drawing/2014/main" id="{3D46526D-118F-4F6F-BAE0-066F422EBD1E}"/>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3</a:t>
            </a:r>
            <a:endParaRPr lang="ja" dirty="0"/>
          </a:p>
        </p:txBody>
      </p:sp>
      <p:sp>
        <p:nvSpPr>
          <p:cNvPr id="100" name="長方形 7">
            <a:extLst>
              <a:ext uri="{FF2B5EF4-FFF2-40B4-BE49-F238E27FC236}">
                <a16:creationId xmlns:a16="http://schemas.microsoft.com/office/drawing/2014/main" id="{66B8AD3B-BD03-47D6-8A7E-02373DE2C791}"/>
              </a:ext>
            </a:extLst>
          </p:cNvPr>
          <p:cNvSpPr/>
          <p:nvPr/>
        </p:nvSpPr>
        <p:spPr>
          <a:xfrm>
            <a:off x="4735659" y="1125379"/>
            <a:ext cx="3238568" cy="553998"/>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利用者の安全確保及び</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職員の安否確認</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2" name="長方形 9">
            <a:extLst>
              <a:ext uri="{FF2B5EF4-FFF2-40B4-BE49-F238E27FC236}">
                <a16:creationId xmlns:a16="http://schemas.microsoft.com/office/drawing/2014/main" id="{14ADD27B-ACBE-4F70-B6C0-B0FF04B36B5D}"/>
              </a:ext>
            </a:extLst>
          </p:cNvPr>
          <p:cNvSpPr/>
          <p:nvPr/>
        </p:nvSpPr>
        <p:spPr>
          <a:xfrm>
            <a:off x="4735659" y="2743201"/>
            <a:ext cx="2427971" cy="276999"/>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施設被災状況の確認</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9" name="長方形 11">
            <a:extLst>
              <a:ext uri="{FF2B5EF4-FFF2-40B4-BE49-F238E27FC236}">
                <a16:creationId xmlns:a16="http://schemas.microsoft.com/office/drawing/2014/main" id="{849D43CA-CE36-42BC-9852-37D89418335C}"/>
              </a:ext>
            </a:extLst>
          </p:cNvPr>
          <p:cNvSpPr/>
          <p:nvPr/>
        </p:nvSpPr>
        <p:spPr>
          <a:xfrm>
            <a:off x="4735659" y="4114801"/>
            <a:ext cx="2427971" cy="276999"/>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出勤可能職員の確認</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0" name="長方形 13">
            <a:extLst>
              <a:ext uri="{FF2B5EF4-FFF2-40B4-BE49-F238E27FC236}">
                <a16:creationId xmlns:a16="http://schemas.microsoft.com/office/drawing/2014/main" id="{5440FF99-4DEC-4ED6-B253-C32498162379}"/>
              </a:ext>
            </a:extLst>
          </p:cNvPr>
          <p:cNvSpPr/>
          <p:nvPr/>
        </p:nvSpPr>
        <p:spPr>
          <a:xfrm>
            <a:off x="4735660" y="5486401"/>
            <a:ext cx="3238568" cy="276999"/>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職員及び利用者家族の状況</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1" name="テキスト ボックス 110">
            <a:extLst>
              <a:ext uri="{FF2B5EF4-FFF2-40B4-BE49-F238E27FC236}">
                <a16:creationId xmlns:a16="http://schemas.microsoft.com/office/drawing/2014/main" id="{B2D39D06-AD25-4924-B001-2E66F6D47A1B}"/>
              </a:ext>
            </a:extLst>
          </p:cNvPr>
          <p:cNvSpPr txBox="1"/>
          <p:nvPr/>
        </p:nvSpPr>
        <p:spPr>
          <a:xfrm>
            <a:off x="8225065"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感染症</a:t>
            </a:r>
            <a:endParaRPr lang="en-US" altLang="ja-JP"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2" name="長方形 7">
            <a:extLst>
              <a:ext uri="{FF2B5EF4-FFF2-40B4-BE49-F238E27FC236}">
                <a16:creationId xmlns:a16="http://schemas.microsoft.com/office/drawing/2014/main" id="{141FCBA7-7FD6-4959-9510-4FE686E24760}"/>
              </a:ext>
            </a:extLst>
          </p:cNvPr>
          <p:cNvSpPr/>
          <p:nvPr/>
        </p:nvSpPr>
        <p:spPr>
          <a:xfrm>
            <a:off x="8507266" y="1125379"/>
            <a:ext cx="3238568"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感染拡大の防止</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3" name="長方形 9">
            <a:extLst>
              <a:ext uri="{FF2B5EF4-FFF2-40B4-BE49-F238E27FC236}">
                <a16:creationId xmlns:a16="http://schemas.microsoft.com/office/drawing/2014/main" id="{DC15FFD4-E190-4888-A265-6600117BF062}"/>
              </a:ext>
            </a:extLst>
          </p:cNvPr>
          <p:cNvSpPr/>
          <p:nvPr/>
        </p:nvSpPr>
        <p:spPr>
          <a:xfrm>
            <a:off x="8507266" y="2743201"/>
            <a:ext cx="2427971"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感染先の状況</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4" name="長方形 11">
            <a:extLst>
              <a:ext uri="{FF2B5EF4-FFF2-40B4-BE49-F238E27FC236}">
                <a16:creationId xmlns:a16="http://schemas.microsoft.com/office/drawing/2014/main" id="{9F616646-0B36-4AFF-A23C-D69F59B865F9}"/>
              </a:ext>
            </a:extLst>
          </p:cNvPr>
          <p:cNvSpPr/>
          <p:nvPr/>
        </p:nvSpPr>
        <p:spPr>
          <a:xfrm>
            <a:off x="8507266" y="4114801"/>
            <a:ext cx="2427971"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出勤可能職員の確認</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5" name="長方形 13">
            <a:extLst>
              <a:ext uri="{FF2B5EF4-FFF2-40B4-BE49-F238E27FC236}">
                <a16:creationId xmlns:a16="http://schemas.microsoft.com/office/drawing/2014/main" id="{12B1ACA0-F346-4CA4-AE7F-B9450692D7F5}"/>
              </a:ext>
            </a:extLst>
          </p:cNvPr>
          <p:cNvSpPr/>
          <p:nvPr/>
        </p:nvSpPr>
        <p:spPr>
          <a:xfrm>
            <a:off x="8507266" y="5486401"/>
            <a:ext cx="3536195" cy="276999"/>
          </a:xfrm>
          <a:prstGeom prst="rect">
            <a:avLst/>
          </a:prstGeom>
        </p:spPr>
        <p:txBody>
          <a:bodyPr wrap="square" lIns="0" tIns="0" rIns="0" bIns="0" rtlCol="0">
            <a:spAutoFit/>
          </a:bodyPr>
          <a:lstStyle/>
          <a:p>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職員及び利用者家族の状況</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Tree>
    <p:extLst>
      <p:ext uri="{BB962C8B-B14F-4D97-AF65-F5344CB8AC3E}">
        <p14:creationId xmlns:p14="http://schemas.microsoft.com/office/powerpoint/2010/main" val="186094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長方形 51">
            <a:extLst>
              <a:ext uri="{FF2B5EF4-FFF2-40B4-BE49-F238E27FC236}">
                <a16:creationId xmlns:a16="http://schemas.microsoft.com/office/drawing/2014/main" id="{46969EBC-E8D3-4914-9A82-8E88F816E77E}"/>
              </a:ext>
            </a:extLst>
          </p:cNvPr>
          <p:cNvSpPr/>
          <p:nvPr/>
        </p:nvSpPr>
        <p:spPr>
          <a:xfrm>
            <a:off x="4297327" y="5850468"/>
            <a:ext cx="3597344" cy="369332"/>
          </a:xfrm>
          <a:prstGeom prst="rect">
            <a:avLst/>
          </a:prstGeom>
        </p:spPr>
        <p:txBody>
          <a:bodyPr wrap="square" lIns="0" tIns="0" rIns="0" bIns="0" rtlCol="0">
            <a:spAutoFit/>
          </a:bodyPr>
          <a:lstStyle/>
          <a:p>
            <a:pPr algn="ctr" rtl="0"/>
            <a:r>
              <a:rPr lang="ja-JP" altLang="en-US" sz="24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自然等災害 </a:t>
            </a:r>
            <a:endParaRPr lang="ja-JP" altLang="en-US" sz="2400" dirty="0">
              <a:solidFill>
                <a:srgbClr val="002060"/>
              </a:solidFill>
              <a:latin typeface="ＭＳ Ｐゴシック" panose="020B0600070205080204" pitchFamily="50" charset="-128"/>
              <a:ea typeface="ＭＳ Ｐゴシック" panose="020B0600070205080204" pitchFamily="50" charset="-128"/>
            </a:endParaRPr>
          </a:p>
        </p:txBody>
      </p:sp>
      <p:grpSp>
        <p:nvGrpSpPr>
          <p:cNvPr id="27" name="グループ 26" descr="これは後ろから見た男性の画像です。 ">
            <a:extLst>
              <a:ext uri="{FF2B5EF4-FFF2-40B4-BE49-F238E27FC236}">
                <a16:creationId xmlns:a16="http://schemas.microsoft.com/office/drawing/2014/main" id="{ABC2A172-1C05-4D6F-B5FB-5CEBE6B7E962}"/>
              </a:ext>
            </a:extLst>
          </p:cNvPr>
          <p:cNvGrpSpPr/>
          <p:nvPr/>
        </p:nvGrpSpPr>
        <p:grpSpPr>
          <a:xfrm>
            <a:off x="4761706" y="3127375"/>
            <a:ext cx="2668588" cy="2679700"/>
            <a:chOff x="4832350" y="3127375"/>
            <a:chExt cx="2668588" cy="2679700"/>
          </a:xfrm>
        </p:grpSpPr>
        <p:sp>
          <p:nvSpPr>
            <p:cNvPr id="5" name="フリーフォーム(F)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 name="オートシェイプ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6" name="フリーフォーム(F)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7" name="フリーフォーム(F)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8" name="フリーフォーム(F)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9" name="フリーフォーム(F)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0" name="フリーフォーム(F)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1" name="フリーフォーム(F)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2" name="フリーフォーム(F)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3" name="フリーフォーム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4" name="フリーフォーム(F)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5" name="フリーフォーム(F)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6" name="フリーフォーム(F)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7" name="フリーフォーム(F)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 name="フリーフォーム(F)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 name="フリーフォーム(F)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0" name="フリーフォーム(F)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50" name="フリーフォーム:図形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pSp>
      <p:sp>
        <p:nvSpPr>
          <p:cNvPr id="34" name="円/楕円 26">
            <a:extLst>
              <a:ext uri="{FF2B5EF4-FFF2-40B4-BE49-F238E27FC236}">
                <a16:creationId xmlns:a16="http://schemas.microsoft.com/office/drawing/2014/main" id="{BAB1D2D2-1913-4FAF-8141-A2217D47D3D9}"/>
              </a:ext>
            </a:extLst>
          </p:cNvPr>
          <p:cNvSpPr>
            <a:spLocks noChangeArrowheads="1"/>
          </p:cNvSpPr>
          <p:nvPr/>
        </p:nvSpPr>
        <p:spPr bwMode="auto">
          <a:xfrm>
            <a:off x="5459412" y="1395413"/>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3" name="フリーフォーム(F) 25">
            <a:extLst>
              <a:ext uri="{FF2B5EF4-FFF2-40B4-BE49-F238E27FC236}">
                <a16:creationId xmlns:a16="http://schemas.microsoft.com/office/drawing/2014/main" id="{82A9CD09-E5BD-4051-A55B-752BE1EA490F}"/>
              </a:ext>
            </a:extLst>
          </p:cNvPr>
          <p:cNvSpPr>
            <a:spLocks/>
          </p:cNvSpPr>
          <p:nvPr/>
        </p:nvSpPr>
        <p:spPr bwMode="auto">
          <a:xfrm>
            <a:off x="3489325" y="2143125"/>
            <a:ext cx="1397000" cy="1397000"/>
          </a:xfrm>
          <a:custGeom>
            <a:avLst/>
            <a:gdLst>
              <a:gd name="T0" fmla="*/ 276 w 336"/>
              <a:gd name="T1" fmla="*/ 276 h 336"/>
              <a:gd name="T2" fmla="*/ 60 w 336"/>
              <a:gd name="T3" fmla="*/ 276 h 336"/>
              <a:gd name="T4" fmla="*/ 60 w 336"/>
              <a:gd name="T5" fmla="*/ 60 h 336"/>
              <a:gd name="T6" fmla="*/ 276 w 336"/>
              <a:gd name="T7" fmla="*/ 60 h 336"/>
              <a:gd name="T8" fmla="*/ 276 w 336"/>
              <a:gd name="T9" fmla="*/ 276 h 336"/>
            </a:gdLst>
            <a:ahLst/>
            <a:cxnLst>
              <a:cxn ang="0">
                <a:pos x="T0" y="T1"/>
              </a:cxn>
              <a:cxn ang="0">
                <a:pos x="T2" y="T3"/>
              </a:cxn>
              <a:cxn ang="0">
                <a:pos x="T4" y="T5"/>
              </a:cxn>
              <a:cxn ang="0">
                <a:pos x="T6" y="T7"/>
              </a:cxn>
              <a:cxn ang="0">
                <a:pos x="T8" y="T9"/>
              </a:cxn>
            </a:cxnLst>
            <a:rect l="0" t="0" r="r" b="b"/>
            <a:pathLst>
              <a:path w="336" h="336">
                <a:moveTo>
                  <a:pt x="276" y="276"/>
                </a:moveTo>
                <a:cubicBezTo>
                  <a:pt x="217" y="336"/>
                  <a:pt x="120" y="336"/>
                  <a:pt x="60" y="276"/>
                </a:cubicBezTo>
                <a:cubicBezTo>
                  <a:pt x="0" y="217"/>
                  <a:pt x="0" y="120"/>
                  <a:pt x="60" y="60"/>
                </a:cubicBezTo>
                <a:cubicBezTo>
                  <a:pt x="120" y="0"/>
                  <a:pt x="217" y="0"/>
                  <a:pt x="276" y="60"/>
                </a:cubicBezTo>
                <a:cubicBezTo>
                  <a:pt x="336" y="120"/>
                  <a:pt x="336" y="217"/>
                  <a:pt x="276"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nvGrpSpPr>
          <p:cNvPr id="181" name="グループ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円/楕円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3" name="フリーフォーム(F)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4" name="円/楕円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5" name="フリーフォーム(F)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6" name="円/楕円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7" name="フリーフォーム(F)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8" name="フリーフォーム(F)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9" name="フリーフォーム(F)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0" name="フリーフォーム(F)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
        <p:nvSpPr>
          <p:cNvPr id="32" name="円/楕円 24">
            <a:extLst>
              <a:ext uri="{FF2B5EF4-FFF2-40B4-BE49-F238E27FC236}">
                <a16:creationId xmlns:a16="http://schemas.microsoft.com/office/drawing/2014/main" id="{16A34343-0998-42BB-80E4-28FB10F8BF29}"/>
              </a:ext>
            </a:extLst>
          </p:cNvPr>
          <p:cNvSpPr>
            <a:spLocks noChangeArrowheads="1"/>
          </p:cNvSpPr>
          <p:nvPr/>
        </p:nvSpPr>
        <p:spPr bwMode="auto">
          <a:xfrm>
            <a:off x="2741612"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6" name="円/楕円 28">
            <a:extLst>
              <a:ext uri="{FF2B5EF4-FFF2-40B4-BE49-F238E27FC236}">
                <a16:creationId xmlns:a16="http://schemas.microsoft.com/office/drawing/2014/main" id="{4699FCCF-8ACA-4F41-97A7-AD2C08AE5E98}"/>
              </a:ext>
            </a:extLst>
          </p:cNvPr>
          <p:cNvSpPr>
            <a:spLocks noChangeArrowheads="1"/>
          </p:cNvSpPr>
          <p:nvPr/>
        </p:nvSpPr>
        <p:spPr bwMode="auto">
          <a:xfrm>
            <a:off x="8229600" y="4182253"/>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5" name="フリーフォーム(F) 27">
            <a:extLst>
              <a:ext uri="{FF2B5EF4-FFF2-40B4-BE49-F238E27FC236}">
                <a16:creationId xmlns:a16="http://schemas.microsoft.com/office/drawing/2014/main" id="{AAE4382C-A236-4EFC-A5CF-301D418C624F}"/>
              </a:ext>
            </a:extLst>
          </p:cNvPr>
          <p:cNvSpPr>
            <a:spLocks/>
          </p:cNvSpPr>
          <p:nvPr/>
        </p:nvSpPr>
        <p:spPr bwMode="auto">
          <a:xfrm>
            <a:off x="7305675" y="2143125"/>
            <a:ext cx="1397000" cy="1397000"/>
          </a:xfrm>
          <a:custGeom>
            <a:avLst/>
            <a:gdLst>
              <a:gd name="T0" fmla="*/ 60 w 336"/>
              <a:gd name="T1" fmla="*/ 276 h 336"/>
              <a:gd name="T2" fmla="*/ 60 w 336"/>
              <a:gd name="T3" fmla="*/ 60 h 336"/>
              <a:gd name="T4" fmla="*/ 276 w 336"/>
              <a:gd name="T5" fmla="*/ 60 h 336"/>
              <a:gd name="T6" fmla="*/ 276 w 336"/>
              <a:gd name="T7" fmla="*/ 276 h 336"/>
              <a:gd name="T8" fmla="*/ 60 w 336"/>
              <a:gd name="T9" fmla="*/ 276 h 336"/>
            </a:gdLst>
            <a:ahLst/>
            <a:cxnLst>
              <a:cxn ang="0">
                <a:pos x="T0" y="T1"/>
              </a:cxn>
              <a:cxn ang="0">
                <a:pos x="T2" y="T3"/>
              </a:cxn>
              <a:cxn ang="0">
                <a:pos x="T4" y="T5"/>
              </a:cxn>
              <a:cxn ang="0">
                <a:pos x="T6" y="T7"/>
              </a:cxn>
              <a:cxn ang="0">
                <a:pos x="T8" y="T9"/>
              </a:cxn>
            </a:cxnLst>
            <a:rect l="0" t="0" r="r" b="b"/>
            <a:pathLst>
              <a:path w="336" h="336">
                <a:moveTo>
                  <a:pt x="60" y="276"/>
                </a:moveTo>
                <a:cubicBezTo>
                  <a:pt x="0" y="217"/>
                  <a:pt x="0" y="120"/>
                  <a:pt x="60" y="60"/>
                </a:cubicBezTo>
                <a:cubicBezTo>
                  <a:pt x="120" y="0"/>
                  <a:pt x="217" y="0"/>
                  <a:pt x="276" y="60"/>
                </a:cubicBezTo>
                <a:cubicBezTo>
                  <a:pt x="336" y="120"/>
                  <a:pt x="336" y="217"/>
                  <a:pt x="276" y="276"/>
                </a:cubicBezTo>
                <a:cubicBezTo>
                  <a:pt x="217" y="336"/>
                  <a:pt x="120" y="336"/>
                  <a:pt x="60"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nvGrpSpPr>
          <p:cNvPr id="43" name="グループ 42">
            <a:extLst>
              <a:ext uri="{FF2B5EF4-FFF2-40B4-BE49-F238E27FC236}">
                <a16:creationId xmlns:a16="http://schemas.microsoft.com/office/drawing/2014/main" id="{A64F8879-D01A-46C0-82F4-C2574F5186EA}"/>
              </a:ext>
              <a:ext uri="{C183D7F6-B498-43B3-948B-1728B52AA6E4}">
                <adec:decorative xmlns:adec="http://schemas.microsoft.com/office/drawing/2017/decorative" val="1"/>
              </a:ext>
            </a:extLst>
          </p:cNvPr>
          <p:cNvGrpSpPr/>
          <p:nvPr/>
        </p:nvGrpSpPr>
        <p:grpSpPr>
          <a:xfrm>
            <a:off x="9854370" y="4157408"/>
            <a:ext cx="2168955" cy="1178224"/>
            <a:chOff x="9695998" y="4157408"/>
            <a:chExt cx="1827895" cy="877856"/>
          </a:xfrm>
        </p:grpSpPr>
        <p:sp>
          <p:nvSpPr>
            <p:cNvPr id="331" name="テキスト ボックス 330">
              <a:extLst>
                <a:ext uri="{FF2B5EF4-FFF2-40B4-BE49-F238E27FC236}">
                  <a16:creationId xmlns:a16="http://schemas.microsoft.com/office/drawing/2014/main" id="{62109C55-9EBC-4778-80D4-D55D22307915}"/>
                </a:ext>
              </a:extLst>
            </p:cNvPr>
            <p:cNvSpPr txBox="1"/>
            <p:nvPr/>
          </p:nvSpPr>
          <p:spPr>
            <a:xfrm>
              <a:off x="9700605" y="4157408"/>
              <a:ext cx="1729395" cy="307777"/>
            </a:xfrm>
            <a:prstGeom prst="rect">
              <a:avLst/>
            </a:prstGeom>
            <a:noFill/>
          </p:spPr>
          <p:txBody>
            <a:bodyPr wrap="square" lIns="0" tIns="0" rIns="0" bIns="0" rtlCol="0">
              <a:spAutoFit/>
            </a:bodyPr>
            <a:lstStyle/>
            <a:p>
              <a:pP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各家族の状況</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32" name="長方形 331">
              <a:extLst>
                <a:ext uri="{FF2B5EF4-FFF2-40B4-BE49-F238E27FC236}">
                  <a16:creationId xmlns:a16="http://schemas.microsoft.com/office/drawing/2014/main" id="{779BDC05-BA31-44EF-B695-331F1F3CEBCA}"/>
                </a:ext>
              </a:extLst>
            </p:cNvPr>
            <p:cNvSpPr/>
            <p:nvPr/>
          </p:nvSpPr>
          <p:spPr>
            <a:xfrm>
              <a:off x="9695998" y="4484910"/>
              <a:ext cx="1827895" cy="550354"/>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被災状況によりサポートを行う。</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rtl="0"/>
              <a:r>
                <a:rPr lang="en-US" altLang="ja-JP"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最悪は施設の一部を提供</a:t>
              </a:r>
              <a:r>
                <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 </a:t>
              </a:r>
            </a:p>
          </p:txBody>
        </p:sp>
      </p:grpSp>
      <p:grpSp>
        <p:nvGrpSpPr>
          <p:cNvPr id="336" name="グループ 335">
            <a:extLst>
              <a:ext uri="{FF2B5EF4-FFF2-40B4-BE49-F238E27FC236}">
                <a16:creationId xmlns:a16="http://schemas.microsoft.com/office/drawing/2014/main" id="{28F9A76E-D468-407E-9575-CEACF4453F35}"/>
              </a:ext>
              <a:ext uri="{C183D7F6-B498-43B3-948B-1728B52AA6E4}">
                <adec:decorative xmlns:adec="http://schemas.microsoft.com/office/drawing/2017/decorative" val="1"/>
              </a:ext>
            </a:extLst>
          </p:cNvPr>
          <p:cNvGrpSpPr/>
          <p:nvPr/>
        </p:nvGrpSpPr>
        <p:grpSpPr>
          <a:xfrm>
            <a:off x="9094628" y="2203545"/>
            <a:ext cx="2174734" cy="1160958"/>
            <a:chOff x="9695998" y="4157408"/>
            <a:chExt cx="1734002" cy="815766"/>
          </a:xfrm>
        </p:grpSpPr>
        <p:sp>
          <p:nvSpPr>
            <p:cNvPr id="337" name="テキスト ボックス 336">
              <a:extLst>
                <a:ext uri="{FF2B5EF4-FFF2-40B4-BE49-F238E27FC236}">
                  <a16:creationId xmlns:a16="http://schemas.microsoft.com/office/drawing/2014/main" id="{3380BC47-47FB-44F3-9E0B-80B83E426031}"/>
                </a:ext>
              </a:extLst>
            </p:cNvPr>
            <p:cNvSpPr txBox="1"/>
            <p:nvPr/>
          </p:nvSpPr>
          <p:spPr>
            <a:xfrm>
              <a:off x="9700605" y="4157408"/>
              <a:ext cx="1729395" cy="216265"/>
            </a:xfrm>
            <a:prstGeom prst="rect">
              <a:avLst/>
            </a:prstGeom>
            <a:noFill/>
          </p:spPr>
          <p:txBody>
            <a:bodyPr wrap="square" lIns="0" tIns="0" rIns="0" bIns="0" rtlCol="0">
              <a:spAutoFit/>
            </a:bodyPr>
            <a:lstStyle/>
            <a:p>
              <a:pP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倒壊しにくい施設へ</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38" name="長方形 337">
              <a:extLst>
                <a:ext uri="{FF2B5EF4-FFF2-40B4-BE49-F238E27FC236}">
                  <a16:creationId xmlns:a16="http://schemas.microsoft.com/office/drawing/2014/main" id="{9DE6A47E-C4CC-416D-9C28-3273394521C8}"/>
                </a:ext>
              </a:extLst>
            </p:cNvPr>
            <p:cNvSpPr/>
            <p:nvPr/>
          </p:nvSpPr>
          <p:spPr>
            <a:xfrm>
              <a:off x="9695998" y="4475766"/>
              <a:ext cx="1729394" cy="497408"/>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事業継続の優先順位を考える。</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en-US" altLang="ja-JP"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最悪は入所のみ</a:t>
              </a:r>
              <a:endParaRPr lang="en-US" altLang="ja-JP"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45" name="グループ 44">
            <a:extLst>
              <a:ext uri="{FF2B5EF4-FFF2-40B4-BE49-F238E27FC236}">
                <a16:creationId xmlns:a16="http://schemas.microsoft.com/office/drawing/2014/main" id="{99CDDA2C-6FA4-497B-A320-3ED782990E8C}"/>
              </a:ext>
              <a:ext uri="{C183D7F6-B498-43B3-948B-1728B52AA6E4}">
                <adec:decorative xmlns:adec="http://schemas.microsoft.com/office/drawing/2017/decorative" val="1"/>
              </a:ext>
            </a:extLst>
          </p:cNvPr>
          <p:cNvGrpSpPr/>
          <p:nvPr/>
        </p:nvGrpSpPr>
        <p:grpSpPr>
          <a:xfrm>
            <a:off x="1069975" y="2164806"/>
            <a:ext cx="1951933" cy="976707"/>
            <a:chOff x="1427303" y="2203556"/>
            <a:chExt cx="1594605" cy="678977"/>
          </a:xfrm>
        </p:grpSpPr>
        <p:sp>
          <p:nvSpPr>
            <p:cNvPr id="340" name="テキスト ボックス 339">
              <a:extLst>
                <a:ext uri="{FF2B5EF4-FFF2-40B4-BE49-F238E27FC236}">
                  <a16:creationId xmlns:a16="http://schemas.microsoft.com/office/drawing/2014/main" id="{246A1BD9-59BD-467C-9A84-D6A5E4382773}"/>
                </a:ext>
              </a:extLst>
            </p:cNvPr>
            <p:cNvSpPr txBox="1"/>
            <p:nvPr/>
          </p:nvSpPr>
          <p:spPr>
            <a:xfrm>
              <a:off x="1427303" y="2203556"/>
              <a:ext cx="1594605" cy="213957"/>
            </a:xfrm>
            <a:prstGeom prst="rect">
              <a:avLst/>
            </a:prstGeom>
            <a:noFill/>
          </p:spPr>
          <p:txBody>
            <a:bodyPr wrap="square" lIns="0" tIns="0" rIns="0" bIns="0" rtlCol="0">
              <a:spAutoFit/>
            </a:bodyPr>
            <a:lstStyle/>
            <a:p>
              <a:pPr algn="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建物の状況確認</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1" name="長方形 340">
              <a:extLst>
                <a:ext uri="{FF2B5EF4-FFF2-40B4-BE49-F238E27FC236}">
                  <a16:creationId xmlns:a16="http://schemas.microsoft.com/office/drawing/2014/main" id="{594EDD4C-FB3C-4D67-A0E0-448BE5307678}"/>
                </a:ext>
              </a:extLst>
            </p:cNvPr>
            <p:cNvSpPr/>
            <p:nvPr/>
          </p:nvSpPr>
          <p:spPr>
            <a:xfrm>
              <a:off x="1427304" y="2540202"/>
              <a:ext cx="1594604" cy="342331"/>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使用可能な建屋を確認する。</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342" name="グループ 341">
            <a:extLst>
              <a:ext uri="{FF2B5EF4-FFF2-40B4-BE49-F238E27FC236}">
                <a16:creationId xmlns:a16="http://schemas.microsoft.com/office/drawing/2014/main" id="{6ADA542D-B2D5-4962-8376-A598260BA8B9}"/>
              </a:ext>
              <a:ext uri="{C183D7F6-B498-43B3-948B-1728B52AA6E4}">
                <adec:decorative xmlns:adec="http://schemas.microsoft.com/office/drawing/2017/decorative" val="1"/>
              </a:ext>
            </a:extLst>
          </p:cNvPr>
          <p:cNvGrpSpPr/>
          <p:nvPr/>
        </p:nvGrpSpPr>
        <p:grpSpPr>
          <a:xfrm>
            <a:off x="786405" y="4157408"/>
            <a:ext cx="1598853" cy="963152"/>
            <a:chOff x="9695998" y="4157408"/>
            <a:chExt cx="1734002" cy="564579"/>
          </a:xfrm>
        </p:grpSpPr>
        <p:sp>
          <p:nvSpPr>
            <p:cNvPr id="343" name="テキスト ボックス 342">
              <a:extLst>
                <a:ext uri="{FF2B5EF4-FFF2-40B4-BE49-F238E27FC236}">
                  <a16:creationId xmlns:a16="http://schemas.microsoft.com/office/drawing/2014/main" id="{36571B2F-0463-48D1-8CC7-EA6BC8F3FB67}"/>
                </a:ext>
              </a:extLst>
            </p:cNvPr>
            <p:cNvSpPr txBox="1"/>
            <p:nvPr/>
          </p:nvSpPr>
          <p:spPr>
            <a:xfrm>
              <a:off x="9700605" y="4157408"/>
              <a:ext cx="1729395" cy="180412"/>
            </a:xfrm>
            <a:prstGeom prst="rect">
              <a:avLst/>
            </a:prstGeom>
            <a:noFill/>
          </p:spPr>
          <p:txBody>
            <a:bodyPr wrap="square" lIns="0" tIns="0" rIns="0" bIns="0" rtlCol="0">
              <a:spAutoFit/>
            </a:bodyPr>
            <a:lstStyle/>
            <a:p>
              <a:pPr algn="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職員の確保</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4" name="長方形 343">
              <a:extLst>
                <a:ext uri="{FF2B5EF4-FFF2-40B4-BE49-F238E27FC236}">
                  <a16:creationId xmlns:a16="http://schemas.microsoft.com/office/drawing/2014/main" id="{2BA0C149-973C-4722-BF48-FF9DE9B8BC55}"/>
                </a:ext>
              </a:extLst>
            </p:cNvPr>
            <p:cNvSpPr/>
            <p:nvPr/>
          </p:nvSpPr>
          <p:spPr>
            <a:xfrm>
              <a:off x="9695998" y="4475766"/>
              <a:ext cx="1729394" cy="246221"/>
            </a:xfrm>
            <a:prstGeom prst="rect">
              <a:avLst/>
            </a:prstGeom>
          </p:spPr>
          <p:txBody>
            <a:bodyPr wrap="square" lIns="0" tIns="0" rIns="0" bIns="0" rtlCol="0">
              <a:spAutoFit/>
            </a:bodyPr>
            <a:lstStyle/>
            <a:p>
              <a:pPr algn="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出勤の依頼</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345" name="グループ 344">
            <a:extLst>
              <a:ext uri="{FF2B5EF4-FFF2-40B4-BE49-F238E27FC236}">
                <a16:creationId xmlns:a16="http://schemas.microsoft.com/office/drawing/2014/main" id="{E6D6E19C-DE46-4402-8CBF-17BB95458532}"/>
              </a:ext>
              <a:ext uri="{C183D7F6-B498-43B3-948B-1728B52AA6E4}">
                <adec:decorative xmlns:adec="http://schemas.microsoft.com/office/drawing/2017/decorative" val="1"/>
              </a:ext>
            </a:extLst>
          </p:cNvPr>
          <p:cNvGrpSpPr/>
          <p:nvPr/>
        </p:nvGrpSpPr>
        <p:grpSpPr>
          <a:xfrm>
            <a:off x="3953987" y="315575"/>
            <a:ext cx="4284026" cy="940521"/>
            <a:chOff x="9379627" y="4410753"/>
            <a:chExt cx="2371352" cy="570159"/>
          </a:xfrm>
        </p:grpSpPr>
        <p:sp>
          <p:nvSpPr>
            <p:cNvPr id="346" name="テキスト ボックス 345">
              <a:extLst>
                <a:ext uri="{FF2B5EF4-FFF2-40B4-BE49-F238E27FC236}">
                  <a16:creationId xmlns:a16="http://schemas.microsoft.com/office/drawing/2014/main" id="{3DF722C9-361F-401E-AD34-54132A8436B3}"/>
                </a:ext>
              </a:extLst>
            </p:cNvPr>
            <p:cNvSpPr txBox="1"/>
            <p:nvPr/>
          </p:nvSpPr>
          <p:spPr>
            <a:xfrm>
              <a:off x="9379627" y="4410753"/>
              <a:ext cx="2371352" cy="186579"/>
            </a:xfrm>
            <a:prstGeom prst="rect">
              <a:avLst/>
            </a:prstGeom>
            <a:noFill/>
          </p:spPr>
          <p:txBody>
            <a:bodyPr wrap="square" lIns="0" tIns="0" rIns="0" bIns="0" rtlCol="0">
              <a:spAutoFit/>
            </a:bodyPr>
            <a:lstStyle/>
            <a:p>
              <a:pPr algn="ct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安全確保及び安否確認</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7" name="長方形 346">
              <a:extLst>
                <a:ext uri="{FF2B5EF4-FFF2-40B4-BE49-F238E27FC236}">
                  <a16:creationId xmlns:a16="http://schemas.microsoft.com/office/drawing/2014/main" id="{49C08362-5A73-4AB7-8811-DC216428D42D}"/>
                </a:ext>
              </a:extLst>
            </p:cNvPr>
            <p:cNvSpPr/>
            <p:nvPr/>
          </p:nvSpPr>
          <p:spPr>
            <a:xfrm>
              <a:off x="9695998" y="4682385"/>
              <a:ext cx="1729394" cy="298527"/>
            </a:xfrm>
            <a:prstGeom prst="rect">
              <a:avLst/>
            </a:prstGeom>
          </p:spPr>
          <p:txBody>
            <a:bodyPr wrap="square" lIns="0" tIns="0" rIns="0" bIns="0" rtlCol="0">
              <a:spAutoFit/>
            </a:bodyPr>
            <a:lstStyle/>
            <a:p>
              <a:pPr algn="ct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各施設利用者の避難</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職員への一斉メール</a:t>
              </a:r>
              <a:r>
                <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 </a:t>
              </a:r>
            </a:p>
          </p:txBody>
        </p:sp>
      </p:grpSp>
      <p:sp>
        <p:nvSpPr>
          <p:cNvPr id="24" name="タイトル 23" hidden="1">
            <a:extLst>
              <a:ext uri="{FF2B5EF4-FFF2-40B4-BE49-F238E27FC236}">
                <a16:creationId xmlns:a16="http://schemas.microsoft.com/office/drawing/2014/main" id="{6FF5F564-0C08-4A3C-8BAC-1FADF459417F}"/>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4</a:t>
            </a:r>
            <a:endParaRPr lang="ja" dirty="0"/>
          </a:p>
        </p:txBody>
      </p:sp>
    </p:spTree>
    <p:extLst>
      <p:ext uri="{BB962C8B-B14F-4D97-AF65-F5344CB8AC3E}">
        <p14:creationId xmlns:p14="http://schemas.microsoft.com/office/powerpoint/2010/main" val="186973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長方形 51">
            <a:extLst>
              <a:ext uri="{FF2B5EF4-FFF2-40B4-BE49-F238E27FC236}">
                <a16:creationId xmlns:a16="http://schemas.microsoft.com/office/drawing/2014/main" id="{46969EBC-E8D3-4914-9A82-8E88F816E77E}"/>
              </a:ext>
            </a:extLst>
          </p:cNvPr>
          <p:cNvSpPr/>
          <p:nvPr/>
        </p:nvSpPr>
        <p:spPr>
          <a:xfrm>
            <a:off x="4297327" y="5850468"/>
            <a:ext cx="3597344" cy="369332"/>
          </a:xfrm>
          <a:prstGeom prst="rect">
            <a:avLst/>
          </a:prstGeom>
        </p:spPr>
        <p:txBody>
          <a:bodyPr wrap="square" lIns="0" tIns="0" rIns="0" bIns="0" rtlCol="0">
            <a:spAutoFit/>
          </a:bodyPr>
          <a:lstStyle/>
          <a:p>
            <a:pPr algn="ctr" rtl="0"/>
            <a:r>
              <a:rPr lang="ja-JP" altLang="en-US" sz="24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感染症 </a:t>
            </a:r>
            <a:endParaRPr lang="ja-JP" altLang="en-US" sz="2400" dirty="0">
              <a:solidFill>
                <a:srgbClr val="002060"/>
              </a:solidFill>
              <a:latin typeface="ＭＳ Ｐゴシック" panose="020B0600070205080204" pitchFamily="50" charset="-128"/>
              <a:ea typeface="ＭＳ Ｐゴシック" panose="020B0600070205080204" pitchFamily="50" charset="-128"/>
            </a:endParaRPr>
          </a:p>
        </p:txBody>
      </p:sp>
      <p:grpSp>
        <p:nvGrpSpPr>
          <p:cNvPr id="27" name="グループ 26" descr="これは後ろから見た男性の画像です。 ">
            <a:extLst>
              <a:ext uri="{FF2B5EF4-FFF2-40B4-BE49-F238E27FC236}">
                <a16:creationId xmlns:a16="http://schemas.microsoft.com/office/drawing/2014/main" id="{ABC2A172-1C05-4D6F-B5FB-5CEBE6B7E962}"/>
              </a:ext>
            </a:extLst>
          </p:cNvPr>
          <p:cNvGrpSpPr/>
          <p:nvPr/>
        </p:nvGrpSpPr>
        <p:grpSpPr>
          <a:xfrm>
            <a:off x="4761706" y="3127375"/>
            <a:ext cx="2668588" cy="2679700"/>
            <a:chOff x="4832350" y="3127375"/>
            <a:chExt cx="2668588" cy="2679700"/>
          </a:xfrm>
        </p:grpSpPr>
        <p:sp>
          <p:nvSpPr>
            <p:cNvPr id="5" name="フリーフォーム(F)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4" name="オートシェイプ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6" name="フリーフォーム(F)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7" name="フリーフォーム(F)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8" name="フリーフォーム(F)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9" name="フリーフォーム(F)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0" name="フリーフォーム(F)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2" name="フリーフォーム:図形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1" name="フリーフォーム(F)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2" name="フリーフォーム(F)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3" name="フリーフォーム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4" name="フリーフォーム(F)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5" name="フリーフォーム(F)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6" name="フリーフォーム(F)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7" name="フリーフォーム(F)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 name="フリーフォーム(F)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 name="フリーフォーム(F)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0" name="フリーフォーム(F)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50" name="フリーフォーム:図形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pSp>
      <p:sp>
        <p:nvSpPr>
          <p:cNvPr id="34" name="円/楕円 26">
            <a:extLst>
              <a:ext uri="{FF2B5EF4-FFF2-40B4-BE49-F238E27FC236}">
                <a16:creationId xmlns:a16="http://schemas.microsoft.com/office/drawing/2014/main" id="{BAB1D2D2-1913-4FAF-8141-A2217D47D3D9}"/>
              </a:ext>
            </a:extLst>
          </p:cNvPr>
          <p:cNvSpPr>
            <a:spLocks noChangeArrowheads="1"/>
          </p:cNvSpPr>
          <p:nvPr/>
        </p:nvSpPr>
        <p:spPr bwMode="auto">
          <a:xfrm>
            <a:off x="5459412" y="1395413"/>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3" name="フリーフォーム(F) 25">
            <a:extLst>
              <a:ext uri="{FF2B5EF4-FFF2-40B4-BE49-F238E27FC236}">
                <a16:creationId xmlns:a16="http://schemas.microsoft.com/office/drawing/2014/main" id="{82A9CD09-E5BD-4051-A55B-752BE1EA490F}"/>
              </a:ext>
            </a:extLst>
          </p:cNvPr>
          <p:cNvSpPr>
            <a:spLocks/>
          </p:cNvSpPr>
          <p:nvPr/>
        </p:nvSpPr>
        <p:spPr bwMode="auto">
          <a:xfrm>
            <a:off x="3489325" y="2143125"/>
            <a:ext cx="1397000" cy="1397000"/>
          </a:xfrm>
          <a:custGeom>
            <a:avLst/>
            <a:gdLst>
              <a:gd name="T0" fmla="*/ 276 w 336"/>
              <a:gd name="T1" fmla="*/ 276 h 336"/>
              <a:gd name="T2" fmla="*/ 60 w 336"/>
              <a:gd name="T3" fmla="*/ 276 h 336"/>
              <a:gd name="T4" fmla="*/ 60 w 336"/>
              <a:gd name="T5" fmla="*/ 60 h 336"/>
              <a:gd name="T6" fmla="*/ 276 w 336"/>
              <a:gd name="T7" fmla="*/ 60 h 336"/>
              <a:gd name="T8" fmla="*/ 276 w 336"/>
              <a:gd name="T9" fmla="*/ 276 h 336"/>
            </a:gdLst>
            <a:ahLst/>
            <a:cxnLst>
              <a:cxn ang="0">
                <a:pos x="T0" y="T1"/>
              </a:cxn>
              <a:cxn ang="0">
                <a:pos x="T2" y="T3"/>
              </a:cxn>
              <a:cxn ang="0">
                <a:pos x="T4" y="T5"/>
              </a:cxn>
              <a:cxn ang="0">
                <a:pos x="T6" y="T7"/>
              </a:cxn>
              <a:cxn ang="0">
                <a:pos x="T8" y="T9"/>
              </a:cxn>
            </a:cxnLst>
            <a:rect l="0" t="0" r="r" b="b"/>
            <a:pathLst>
              <a:path w="336" h="336">
                <a:moveTo>
                  <a:pt x="276" y="276"/>
                </a:moveTo>
                <a:cubicBezTo>
                  <a:pt x="217" y="336"/>
                  <a:pt x="120" y="336"/>
                  <a:pt x="60" y="276"/>
                </a:cubicBezTo>
                <a:cubicBezTo>
                  <a:pt x="0" y="217"/>
                  <a:pt x="0" y="120"/>
                  <a:pt x="60" y="60"/>
                </a:cubicBezTo>
                <a:cubicBezTo>
                  <a:pt x="120" y="0"/>
                  <a:pt x="217" y="0"/>
                  <a:pt x="276" y="60"/>
                </a:cubicBezTo>
                <a:cubicBezTo>
                  <a:pt x="336" y="120"/>
                  <a:pt x="336" y="217"/>
                  <a:pt x="276"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nvGrpSpPr>
          <p:cNvPr id="181" name="グループ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円/楕円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3" name="フリーフォーム(F)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4" name="円/楕円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5" name="フリーフォーム(F)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6" name="円/楕円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7" name="フリーフォーム(F)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8" name="フリーフォーム(F)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9" name="フリーフォーム(F)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0" name="フリーフォーム(F)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
        <p:nvSpPr>
          <p:cNvPr id="32" name="円/楕円 24">
            <a:extLst>
              <a:ext uri="{FF2B5EF4-FFF2-40B4-BE49-F238E27FC236}">
                <a16:creationId xmlns:a16="http://schemas.microsoft.com/office/drawing/2014/main" id="{16A34343-0998-42BB-80E4-28FB10F8BF29}"/>
              </a:ext>
            </a:extLst>
          </p:cNvPr>
          <p:cNvSpPr>
            <a:spLocks noChangeArrowheads="1"/>
          </p:cNvSpPr>
          <p:nvPr/>
        </p:nvSpPr>
        <p:spPr bwMode="auto">
          <a:xfrm>
            <a:off x="2741612"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6" name="円/楕円 28">
            <a:extLst>
              <a:ext uri="{FF2B5EF4-FFF2-40B4-BE49-F238E27FC236}">
                <a16:creationId xmlns:a16="http://schemas.microsoft.com/office/drawing/2014/main" id="{4699FCCF-8ACA-4F41-97A7-AD2C08AE5E98}"/>
              </a:ext>
            </a:extLst>
          </p:cNvPr>
          <p:cNvSpPr>
            <a:spLocks noChangeArrowheads="1"/>
          </p:cNvSpPr>
          <p:nvPr/>
        </p:nvSpPr>
        <p:spPr bwMode="auto">
          <a:xfrm>
            <a:off x="8229600" y="4182253"/>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35" name="フリーフォーム(F) 27">
            <a:extLst>
              <a:ext uri="{FF2B5EF4-FFF2-40B4-BE49-F238E27FC236}">
                <a16:creationId xmlns:a16="http://schemas.microsoft.com/office/drawing/2014/main" id="{AAE4382C-A236-4EFC-A5CF-301D418C624F}"/>
              </a:ext>
            </a:extLst>
          </p:cNvPr>
          <p:cNvSpPr>
            <a:spLocks/>
          </p:cNvSpPr>
          <p:nvPr/>
        </p:nvSpPr>
        <p:spPr bwMode="auto">
          <a:xfrm>
            <a:off x="7305675" y="2143125"/>
            <a:ext cx="1397000" cy="1397000"/>
          </a:xfrm>
          <a:custGeom>
            <a:avLst/>
            <a:gdLst>
              <a:gd name="T0" fmla="*/ 60 w 336"/>
              <a:gd name="T1" fmla="*/ 276 h 336"/>
              <a:gd name="T2" fmla="*/ 60 w 336"/>
              <a:gd name="T3" fmla="*/ 60 h 336"/>
              <a:gd name="T4" fmla="*/ 276 w 336"/>
              <a:gd name="T5" fmla="*/ 60 h 336"/>
              <a:gd name="T6" fmla="*/ 276 w 336"/>
              <a:gd name="T7" fmla="*/ 276 h 336"/>
              <a:gd name="T8" fmla="*/ 60 w 336"/>
              <a:gd name="T9" fmla="*/ 276 h 336"/>
            </a:gdLst>
            <a:ahLst/>
            <a:cxnLst>
              <a:cxn ang="0">
                <a:pos x="T0" y="T1"/>
              </a:cxn>
              <a:cxn ang="0">
                <a:pos x="T2" y="T3"/>
              </a:cxn>
              <a:cxn ang="0">
                <a:pos x="T4" y="T5"/>
              </a:cxn>
              <a:cxn ang="0">
                <a:pos x="T6" y="T7"/>
              </a:cxn>
              <a:cxn ang="0">
                <a:pos x="T8" y="T9"/>
              </a:cxn>
            </a:cxnLst>
            <a:rect l="0" t="0" r="r" b="b"/>
            <a:pathLst>
              <a:path w="336" h="336">
                <a:moveTo>
                  <a:pt x="60" y="276"/>
                </a:moveTo>
                <a:cubicBezTo>
                  <a:pt x="0" y="217"/>
                  <a:pt x="0" y="120"/>
                  <a:pt x="60" y="60"/>
                </a:cubicBezTo>
                <a:cubicBezTo>
                  <a:pt x="120" y="0"/>
                  <a:pt x="217" y="0"/>
                  <a:pt x="276" y="60"/>
                </a:cubicBezTo>
                <a:cubicBezTo>
                  <a:pt x="336" y="120"/>
                  <a:pt x="336" y="217"/>
                  <a:pt x="276" y="276"/>
                </a:cubicBezTo>
                <a:cubicBezTo>
                  <a:pt x="217" y="336"/>
                  <a:pt x="120" y="336"/>
                  <a:pt x="60"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nvGrpSpPr>
          <p:cNvPr id="43" name="グループ 42">
            <a:extLst>
              <a:ext uri="{FF2B5EF4-FFF2-40B4-BE49-F238E27FC236}">
                <a16:creationId xmlns:a16="http://schemas.microsoft.com/office/drawing/2014/main" id="{A64F8879-D01A-46C0-82F4-C2574F5186EA}"/>
              </a:ext>
              <a:ext uri="{C183D7F6-B498-43B3-948B-1728B52AA6E4}">
                <adec:decorative xmlns:adec="http://schemas.microsoft.com/office/drawing/2017/decorative" val="1"/>
              </a:ext>
            </a:extLst>
          </p:cNvPr>
          <p:cNvGrpSpPr/>
          <p:nvPr/>
        </p:nvGrpSpPr>
        <p:grpSpPr>
          <a:xfrm>
            <a:off x="9854370" y="4157408"/>
            <a:ext cx="2168955" cy="1178224"/>
            <a:chOff x="9695998" y="4157408"/>
            <a:chExt cx="1827895" cy="877856"/>
          </a:xfrm>
        </p:grpSpPr>
        <p:sp>
          <p:nvSpPr>
            <p:cNvPr id="331" name="テキスト ボックス 330">
              <a:extLst>
                <a:ext uri="{FF2B5EF4-FFF2-40B4-BE49-F238E27FC236}">
                  <a16:creationId xmlns:a16="http://schemas.microsoft.com/office/drawing/2014/main" id="{62109C55-9EBC-4778-80D4-D55D22307915}"/>
                </a:ext>
              </a:extLst>
            </p:cNvPr>
            <p:cNvSpPr txBox="1"/>
            <p:nvPr/>
          </p:nvSpPr>
          <p:spPr>
            <a:xfrm>
              <a:off x="9700605" y="4157408"/>
              <a:ext cx="1729395" cy="307777"/>
            </a:xfrm>
            <a:prstGeom prst="rect">
              <a:avLst/>
            </a:prstGeom>
            <a:noFill/>
          </p:spPr>
          <p:txBody>
            <a:bodyPr wrap="square" lIns="0" tIns="0" rIns="0" bIns="0" rtlCol="0">
              <a:spAutoFit/>
            </a:bodyPr>
            <a:lstStyle/>
            <a:p>
              <a:pP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各家族の状況</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32" name="長方形 331">
              <a:extLst>
                <a:ext uri="{FF2B5EF4-FFF2-40B4-BE49-F238E27FC236}">
                  <a16:creationId xmlns:a16="http://schemas.microsoft.com/office/drawing/2014/main" id="{779BDC05-BA31-44EF-B695-331F1F3CEBCA}"/>
                </a:ext>
              </a:extLst>
            </p:cNvPr>
            <p:cNvSpPr/>
            <p:nvPr/>
          </p:nvSpPr>
          <p:spPr>
            <a:xfrm>
              <a:off x="9695998" y="4484910"/>
              <a:ext cx="1827895" cy="550354"/>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家族等への感染拡大を防ぐため、宿泊先等の確保を検討する。</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336" name="グループ 335">
            <a:extLst>
              <a:ext uri="{FF2B5EF4-FFF2-40B4-BE49-F238E27FC236}">
                <a16:creationId xmlns:a16="http://schemas.microsoft.com/office/drawing/2014/main" id="{28F9A76E-D468-407E-9575-CEACF4453F35}"/>
              </a:ext>
              <a:ext uri="{C183D7F6-B498-43B3-948B-1728B52AA6E4}">
                <adec:decorative xmlns:adec="http://schemas.microsoft.com/office/drawing/2017/decorative" val="1"/>
              </a:ext>
            </a:extLst>
          </p:cNvPr>
          <p:cNvGrpSpPr/>
          <p:nvPr/>
        </p:nvGrpSpPr>
        <p:grpSpPr>
          <a:xfrm>
            <a:off x="9094628" y="2203545"/>
            <a:ext cx="2174734" cy="1160958"/>
            <a:chOff x="9695998" y="4157408"/>
            <a:chExt cx="1734002" cy="815766"/>
          </a:xfrm>
        </p:grpSpPr>
        <p:sp>
          <p:nvSpPr>
            <p:cNvPr id="337" name="テキスト ボックス 336">
              <a:extLst>
                <a:ext uri="{FF2B5EF4-FFF2-40B4-BE49-F238E27FC236}">
                  <a16:creationId xmlns:a16="http://schemas.microsoft.com/office/drawing/2014/main" id="{3380BC47-47FB-44F3-9E0B-80B83E426031}"/>
                </a:ext>
              </a:extLst>
            </p:cNvPr>
            <p:cNvSpPr txBox="1"/>
            <p:nvPr/>
          </p:nvSpPr>
          <p:spPr>
            <a:xfrm>
              <a:off x="9700605" y="4157408"/>
              <a:ext cx="1729395" cy="216265"/>
            </a:xfrm>
            <a:prstGeom prst="rect">
              <a:avLst/>
            </a:prstGeom>
            <a:noFill/>
          </p:spPr>
          <p:txBody>
            <a:bodyPr wrap="square" lIns="0" tIns="0" rIns="0" bIns="0" rtlCol="0">
              <a:spAutoFit/>
            </a:bodyPr>
            <a:lstStyle/>
            <a:p>
              <a:pP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感染の状況確認</a:t>
              </a:r>
              <a:r>
                <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2</a:t>
              </a:r>
            </a:p>
          </p:txBody>
        </p:sp>
        <p:sp>
          <p:nvSpPr>
            <p:cNvPr id="338" name="長方形 337">
              <a:extLst>
                <a:ext uri="{FF2B5EF4-FFF2-40B4-BE49-F238E27FC236}">
                  <a16:creationId xmlns:a16="http://schemas.microsoft.com/office/drawing/2014/main" id="{9DE6A47E-C4CC-416D-9C28-3273394521C8}"/>
                </a:ext>
              </a:extLst>
            </p:cNvPr>
            <p:cNvSpPr/>
            <p:nvPr/>
          </p:nvSpPr>
          <p:spPr>
            <a:xfrm>
              <a:off x="9695998" y="4475766"/>
              <a:ext cx="1729394" cy="497408"/>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事業継続の優先順位を考える。</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en-US" altLang="ja-JP"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最悪は入所のみ維持</a:t>
              </a:r>
              <a:endParaRPr lang="en-US" altLang="ja-JP" sz="14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45" name="グループ 44">
            <a:extLst>
              <a:ext uri="{FF2B5EF4-FFF2-40B4-BE49-F238E27FC236}">
                <a16:creationId xmlns:a16="http://schemas.microsoft.com/office/drawing/2014/main" id="{99CDDA2C-6FA4-497B-A320-3ED782990E8C}"/>
              </a:ext>
              <a:ext uri="{C183D7F6-B498-43B3-948B-1728B52AA6E4}">
                <adec:decorative xmlns:adec="http://schemas.microsoft.com/office/drawing/2017/decorative" val="1"/>
              </a:ext>
            </a:extLst>
          </p:cNvPr>
          <p:cNvGrpSpPr/>
          <p:nvPr/>
        </p:nvGrpSpPr>
        <p:grpSpPr>
          <a:xfrm>
            <a:off x="922638" y="2164806"/>
            <a:ext cx="2099270" cy="976707"/>
            <a:chOff x="1427303" y="2203556"/>
            <a:chExt cx="1594605" cy="678977"/>
          </a:xfrm>
        </p:grpSpPr>
        <p:sp>
          <p:nvSpPr>
            <p:cNvPr id="340" name="テキスト ボックス 339">
              <a:extLst>
                <a:ext uri="{FF2B5EF4-FFF2-40B4-BE49-F238E27FC236}">
                  <a16:creationId xmlns:a16="http://schemas.microsoft.com/office/drawing/2014/main" id="{246A1BD9-59BD-467C-9A84-D6A5E4382773}"/>
                </a:ext>
              </a:extLst>
            </p:cNvPr>
            <p:cNvSpPr txBox="1"/>
            <p:nvPr/>
          </p:nvSpPr>
          <p:spPr>
            <a:xfrm>
              <a:off x="1427303" y="2203556"/>
              <a:ext cx="1594605" cy="213957"/>
            </a:xfrm>
            <a:prstGeom prst="rect">
              <a:avLst/>
            </a:prstGeom>
            <a:noFill/>
          </p:spPr>
          <p:txBody>
            <a:bodyPr wrap="square" lIns="0" tIns="0" rIns="0" bIns="0" rtlCol="0">
              <a:spAutoFit/>
            </a:bodyPr>
            <a:lstStyle/>
            <a:p>
              <a:pPr algn="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感染の状況確認</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1" name="長方形 340">
              <a:extLst>
                <a:ext uri="{FF2B5EF4-FFF2-40B4-BE49-F238E27FC236}">
                  <a16:creationId xmlns:a16="http://schemas.microsoft.com/office/drawing/2014/main" id="{594EDD4C-FB3C-4D67-A0E0-448BE5307678}"/>
                </a:ext>
              </a:extLst>
            </p:cNvPr>
            <p:cNvSpPr/>
            <p:nvPr/>
          </p:nvSpPr>
          <p:spPr>
            <a:xfrm>
              <a:off x="1427304" y="2540202"/>
              <a:ext cx="1594604" cy="342331"/>
            </a:xfrm>
            <a:prstGeom prst="rect">
              <a:avLst/>
            </a:prstGeom>
          </p:spPr>
          <p:txBody>
            <a:bodyPr wrap="square" lIns="0" tIns="0" rIns="0" bIns="0" rtlCol="0">
              <a:spAutoFit/>
            </a:bodyPr>
            <a:lstStyle/>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感染者人数の確認及び</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濃厚接触者人数の確認</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342" name="グループ 341">
            <a:extLst>
              <a:ext uri="{FF2B5EF4-FFF2-40B4-BE49-F238E27FC236}">
                <a16:creationId xmlns:a16="http://schemas.microsoft.com/office/drawing/2014/main" id="{6ADA542D-B2D5-4962-8376-A598260BA8B9}"/>
              </a:ext>
              <a:ext uri="{C183D7F6-B498-43B3-948B-1728B52AA6E4}">
                <adec:decorative xmlns:adec="http://schemas.microsoft.com/office/drawing/2017/decorative" val="1"/>
              </a:ext>
            </a:extLst>
          </p:cNvPr>
          <p:cNvGrpSpPr/>
          <p:nvPr/>
        </p:nvGrpSpPr>
        <p:grpSpPr>
          <a:xfrm>
            <a:off x="403655" y="4157409"/>
            <a:ext cx="1981604" cy="1527992"/>
            <a:chOff x="9695998" y="4157408"/>
            <a:chExt cx="1734002" cy="895676"/>
          </a:xfrm>
        </p:grpSpPr>
        <p:sp>
          <p:nvSpPr>
            <p:cNvPr id="343" name="テキスト ボックス 342">
              <a:extLst>
                <a:ext uri="{FF2B5EF4-FFF2-40B4-BE49-F238E27FC236}">
                  <a16:creationId xmlns:a16="http://schemas.microsoft.com/office/drawing/2014/main" id="{36571B2F-0463-48D1-8CC7-EA6BC8F3FB67}"/>
                </a:ext>
              </a:extLst>
            </p:cNvPr>
            <p:cNvSpPr txBox="1"/>
            <p:nvPr/>
          </p:nvSpPr>
          <p:spPr>
            <a:xfrm>
              <a:off x="9700605" y="4157408"/>
              <a:ext cx="1729395" cy="180412"/>
            </a:xfrm>
            <a:prstGeom prst="rect">
              <a:avLst/>
            </a:prstGeom>
            <a:noFill/>
          </p:spPr>
          <p:txBody>
            <a:bodyPr wrap="square" lIns="0" tIns="0" rIns="0" bIns="0" rtlCol="0">
              <a:spAutoFit/>
            </a:bodyPr>
            <a:lstStyle/>
            <a:p>
              <a:pPr algn="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職員の確保</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4" name="長方形 343">
              <a:extLst>
                <a:ext uri="{FF2B5EF4-FFF2-40B4-BE49-F238E27FC236}">
                  <a16:creationId xmlns:a16="http://schemas.microsoft.com/office/drawing/2014/main" id="{2BA0C149-973C-4722-BF48-FF9DE9B8BC55}"/>
                </a:ext>
              </a:extLst>
            </p:cNvPr>
            <p:cNvSpPr/>
            <p:nvPr/>
          </p:nvSpPr>
          <p:spPr>
            <a:xfrm>
              <a:off x="9695998" y="4475766"/>
              <a:ext cx="1729394" cy="577318"/>
            </a:xfrm>
            <a:prstGeom prst="rect">
              <a:avLst/>
            </a:prstGeom>
          </p:spPr>
          <p:txBody>
            <a:bodyPr wrap="square" lIns="0" tIns="0" rIns="0" bIns="0" rtlCol="0">
              <a:spAutoFit/>
            </a:bodyPr>
            <a:lstStyle/>
            <a:p>
              <a:pPr algn="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最低事業維持可能人数を確認して事業を跨いででも依頼する。</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grpSp>
        <p:nvGrpSpPr>
          <p:cNvPr id="345" name="グループ 344">
            <a:extLst>
              <a:ext uri="{FF2B5EF4-FFF2-40B4-BE49-F238E27FC236}">
                <a16:creationId xmlns:a16="http://schemas.microsoft.com/office/drawing/2014/main" id="{E6D6E19C-DE46-4402-8CBF-17BB95458532}"/>
              </a:ext>
              <a:ext uri="{C183D7F6-B498-43B3-948B-1728B52AA6E4}">
                <adec:decorative xmlns:adec="http://schemas.microsoft.com/office/drawing/2017/decorative" val="1"/>
              </a:ext>
            </a:extLst>
          </p:cNvPr>
          <p:cNvGrpSpPr/>
          <p:nvPr/>
        </p:nvGrpSpPr>
        <p:grpSpPr>
          <a:xfrm>
            <a:off x="3516932" y="307733"/>
            <a:ext cx="5404197" cy="1176824"/>
            <a:chOff x="9379627" y="4410753"/>
            <a:chExt cx="2371352" cy="713409"/>
          </a:xfrm>
        </p:grpSpPr>
        <p:sp>
          <p:nvSpPr>
            <p:cNvPr id="346" name="テキスト ボックス 345">
              <a:extLst>
                <a:ext uri="{FF2B5EF4-FFF2-40B4-BE49-F238E27FC236}">
                  <a16:creationId xmlns:a16="http://schemas.microsoft.com/office/drawing/2014/main" id="{3DF722C9-361F-401E-AD34-54132A8436B3}"/>
                </a:ext>
              </a:extLst>
            </p:cNvPr>
            <p:cNvSpPr txBox="1"/>
            <p:nvPr/>
          </p:nvSpPr>
          <p:spPr>
            <a:xfrm>
              <a:off x="9379627" y="4410753"/>
              <a:ext cx="2371352" cy="186579"/>
            </a:xfrm>
            <a:prstGeom prst="rect">
              <a:avLst/>
            </a:prstGeom>
            <a:noFill/>
          </p:spPr>
          <p:txBody>
            <a:bodyPr wrap="square" lIns="0" tIns="0" rIns="0" bIns="0" rtlCol="0">
              <a:spAutoFit/>
            </a:bodyPr>
            <a:lstStyle/>
            <a:p>
              <a:pPr algn="ctr" rtl="0"/>
              <a:r>
                <a:rPr lang="ja-JP" altLang="en-US"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感染拡大の防止</a:t>
              </a:r>
              <a:endParaRPr lang="en-US" altLang="ja-JP" sz="20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47" name="長方形 346">
              <a:extLst>
                <a:ext uri="{FF2B5EF4-FFF2-40B4-BE49-F238E27FC236}">
                  <a16:creationId xmlns:a16="http://schemas.microsoft.com/office/drawing/2014/main" id="{49C08362-5A73-4AB7-8811-DC216428D42D}"/>
                </a:ext>
              </a:extLst>
            </p:cNvPr>
            <p:cNvSpPr/>
            <p:nvPr/>
          </p:nvSpPr>
          <p:spPr>
            <a:xfrm>
              <a:off x="9467946" y="4676372"/>
              <a:ext cx="2221954" cy="447790"/>
            </a:xfrm>
            <a:prstGeom prst="rect">
              <a:avLst/>
            </a:prstGeom>
          </p:spPr>
          <p:txBody>
            <a:bodyPr wrap="square" lIns="0" tIns="0" rIns="0" bIns="0" rtlCol="0">
              <a:spAutoFit/>
            </a:bodyPr>
            <a:lstStyle/>
            <a:p>
              <a:pPr algn="ctr" rtl="0"/>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集団感染への初動マニアル</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rtl="0"/>
              <a:r>
                <a:rPr lang="ja-JP" altLang="en-US" sz="16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入所系</a:t>
              </a:r>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：医療機関への連絡等　</a:t>
              </a:r>
              <a:r>
                <a:rPr lang="ja-JP" altLang="en-US" sz="16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在宅系</a:t>
              </a:r>
              <a:r>
                <a:rPr lang="ja-JP" altLang="en-US"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：保護者への連絡等</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grpSp>
      <p:sp>
        <p:nvSpPr>
          <p:cNvPr id="24" name="タイトル 23" hidden="1">
            <a:extLst>
              <a:ext uri="{FF2B5EF4-FFF2-40B4-BE49-F238E27FC236}">
                <a16:creationId xmlns:a16="http://schemas.microsoft.com/office/drawing/2014/main" id="{6FF5F564-0C08-4A3C-8BAC-1FADF459417F}"/>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4</a:t>
            </a:r>
            <a:endParaRPr lang="ja" dirty="0"/>
          </a:p>
        </p:txBody>
      </p:sp>
    </p:spTree>
    <p:extLst>
      <p:ext uri="{BB962C8B-B14F-4D97-AF65-F5344CB8AC3E}">
        <p14:creationId xmlns:p14="http://schemas.microsoft.com/office/powerpoint/2010/main" val="94055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フリーフォーム(F) 15">
            <a:extLst>
              <a:ext uri="{FF2B5EF4-FFF2-40B4-BE49-F238E27FC236}">
                <a16:creationId xmlns:a16="http://schemas.microsoft.com/office/drawing/2014/main" id="{F9F720D8-8BAF-4A0C-B2DC-8A1F1E0B265B}"/>
              </a:ext>
            </a:extLst>
          </p:cNvPr>
          <p:cNvSpPr>
            <a:spLocks/>
          </p:cNvSpPr>
          <p:nvPr/>
        </p:nvSpPr>
        <p:spPr bwMode="auto">
          <a:xfrm>
            <a:off x="234515" y="2830538"/>
            <a:ext cx="2651534" cy="333907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7" name="フリーフォーム(F) 16">
            <a:extLst>
              <a:ext uri="{FF2B5EF4-FFF2-40B4-BE49-F238E27FC236}">
                <a16:creationId xmlns:a16="http://schemas.microsoft.com/office/drawing/2014/main" id="{BB8E7BA8-3BC1-4755-AE40-0C84D9216B78}"/>
              </a:ext>
            </a:extLst>
          </p:cNvPr>
          <p:cNvSpPr>
            <a:spLocks/>
          </p:cNvSpPr>
          <p:nvPr/>
        </p:nvSpPr>
        <p:spPr bwMode="auto">
          <a:xfrm>
            <a:off x="1528894" y="543703"/>
            <a:ext cx="3552814" cy="1768188"/>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C3B6EAAE-1C2D-46EB-A473-3B6078DC2541}"/>
              </a:ext>
            </a:extLst>
          </p:cNvPr>
          <p:cNvSpPr>
            <a:spLocks/>
          </p:cNvSpPr>
          <p:nvPr/>
        </p:nvSpPr>
        <p:spPr bwMode="auto">
          <a:xfrm>
            <a:off x="3724554" y="2830538"/>
            <a:ext cx="2651534" cy="333907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19" name="フリーフォーム(F) 18" descr="これは 3 人の人物がやり取りしているアイコンの画像です。 ">
            <a:extLst>
              <a:ext uri="{FF2B5EF4-FFF2-40B4-BE49-F238E27FC236}">
                <a16:creationId xmlns:a16="http://schemas.microsoft.com/office/drawing/2014/main" id="{7BF3ACC0-B381-45FC-900F-55F46E5E7EFD}"/>
              </a:ext>
            </a:extLst>
          </p:cNvPr>
          <p:cNvSpPr>
            <a:spLocks/>
          </p:cNvSpPr>
          <p:nvPr/>
        </p:nvSpPr>
        <p:spPr bwMode="auto">
          <a:xfrm>
            <a:off x="2485276" y="4696830"/>
            <a:ext cx="1613673" cy="1242935"/>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0" name="フリーフォーム(F) 19" descr="これは、3 人の人物と、インターネットへの接続を表す記号のアイコン画像です。">
            <a:extLst>
              <a:ext uri="{FF2B5EF4-FFF2-40B4-BE49-F238E27FC236}">
                <a16:creationId xmlns:a16="http://schemas.microsoft.com/office/drawing/2014/main" id="{9E41B0EC-DA27-4BF7-891C-FC6D7EF3CCFF}"/>
              </a:ext>
            </a:extLst>
          </p:cNvPr>
          <p:cNvSpPr>
            <a:spLocks/>
          </p:cNvSpPr>
          <p:nvPr/>
        </p:nvSpPr>
        <p:spPr bwMode="auto">
          <a:xfrm>
            <a:off x="3724554" y="2456872"/>
            <a:ext cx="1440856" cy="1608258"/>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1" name="フリーフォーム(F) 20" descr="これは 3 人の人物と地球のアイコンの画像です。">
            <a:extLst>
              <a:ext uri="{FF2B5EF4-FFF2-40B4-BE49-F238E27FC236}">
                <a16:creationId xmlns:a16="http://schemas.microsoft.com/office/drawing/2014/main" id="{BDEE62C1-79C7-4BD6-99A1-2466D37A5EB4}"/>
              </a:ext>
            </a:extLst>
          </p:cNvPr>
          <p:cNvSpPr>
            <a:spLocks/>
          </p:cNvSpPr>
          <p:nvPr/>
        </p:nvSpPr>
        <p:spPr bwMode="auto">
          <a:xfrm>
            <a:off x="1446687" y="2456872"/>
            <a:ext cx="1439360" cy="1603775"/>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2" name="フリーフォーム(F) 21" descr="これは 4 人の人物がやり取りするアイコンの画像です。 ">
            <a:extLst>
              <a:ext uri="{FF2B5EF4-FFF2-40B4-BE49-F238E27FC236}">
                <a16:creationId xmlns:a16="http://schemas.microsoft.com/office/drawing/2014/main" id="{C8436027-C518-481B-BDB7-763A96442B5F}"/>
              </a:ext>
            </a:extLst>
          </p:cNvPr>
          <p:cNvSpPr>
            <a:spLocks/>
          </p:cNvSpPr>
          <p:nvPr/>
        </p:nvSpPr>
        <p:spPr bwMode="auto">
          <a:xfrm>
            <a:off x="2661849" y="2909756"/>
            <a:ext cx="1286905" cy="152455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63" name="長方形 62" descr="これは 3 つの重なる円の画像です。   ">
            <a:extLst>
              <a:ext uri="{FF2B5EF4-FFF2-40B4-BE49-F238E27FC236}">
                <a16:creationId xmlns:a16="http://schemas.microsoft.com/office/drawing/2014/main" id="{84BAF14B-A443-42DB-8BF6-893FAE5CCE6F}"/>
              </a:ext>
            </a:extLst>
          </p:cNvPr>
          <p:cNvSpPr/>
          <p:nvPr/>
        </p:nvSpPr>
        <p:spPr>
          <a:xfrm>
            <a:off x="4621479" y="4662717"/>
            <a:ext cx="1440856" cy="246221"/>
          </a:xfrm>
          <a:prstGeom prst="rect">
            <a:avLst/>
          </a:prstGeom>
        </p:spPr>
        <p:txBody>
          <a:bodyPr wrap="square" lIns="0" tIns="0" rIns="0" bIns="0" rtlCol="0">
            <a:spAutoFit/>
          </a:bodyPr>
          <a:lstStyle/>
          <a:p>
            <a:pPr algn="ctr" rtl="0"/>
            <a:r>
              <a:rPr lang="ja-JP" altLang="en-US" sz="1600" dirty="0">
                <a:solidFill>
                  <a:schemeClr val="bg1"/>
                </a:solidFill>
                <a:latin typeface="Meiryo UI" panose="020B0604030504040204" pitchFamily="50" charset="-128"/>
                <a:ea typeface="Meiryo UI" panose="020B0604030504040204" pitchFamily="50" charset="-128"/>
                <a:cs typeface="Segoe UI" panose="020B0502040204020203" pitchFamily="34" charset="0"/>
              </a:rPr>
              <a:t>医療・行政機関</a:t>
            </a:r>
            <a:endParaRPr lang="en-US" altLang="ja-JP" sz="1600" dirty="0">
              <a:solidFill>
                <a:schemeClr val="bg1"/>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04" name="長方形 103">
            <a:extLst>
              <a:ext uri="{FF2B5EF4-FFF2-40B4-BE49-F238E27FC236}">
                <a16:creationId xmlns:a16="http://schemas.microsoft.com/office/drawing/2014/main" id="{10F61556-59B4-4A9C-90FA-556F81054F9F}"/>
              </a:ext>
            </a:extLst>
          </p:cNvPr>
          <p:cNvSpPr/>
          <p:nvPr/>
        </p:nvSpPr>
        <p:spPr>
          <a:xfrm>
            <a:off x="472260" y="4560389"/>
            <a:ext cx="1440856" cy="246221"/>
          </a:xfrm>
          <a:prstGeom prst="rect">
            <a:avLst/>
          </a:prstGeom>
        </p:spPr>
        <p:txBody>
          <a:bodyPr wrap="square" lIns="0" tIns="0" rIns="0" bIns="0" rtlCol="0">
            <a:spAutoFit/>
          </a:bodyPr>
          <a:lstStyle/>
          <a:p>
            <a:pPr algn="ctr" rtl="0"/>
            <a:r>
              <a:rPr lang="ja-JP" altLang="en-US" sz="1600" dirty="0">
                <a:solidFill>
                  <a:schemeClr val="bg1"/>
                </a:solidFill>
                <a:latin typeface="Meiryo UI" panose="020B0604030504040204" pitchFamily="50" charset="-128"/>
                <a:ea typeface="Meiryo UI" panose="020B0604030504040204" pitchFamily="50" charset="-128"/>
                <a:cs typeface="Segoe UI" panose="020B0502040204020203" pitchFamily="34" charset="0"/>
              </a:rPr>
              <a:t>人員確保機関</a:t>
            </a:r>
            <a:endParaRPr lang="en-US" altLang="ja-JP" sz="1600" dirty="0">
              <a:solidFill>
                <a:schemeClr val="bg1"/>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05" name="長方形 104">
            <a:extLst>
              <a:ext uri="{FF2B5EF4-FFF2-40B4-BE49-F238E27FC236}">
                <a16:creationId xmlns:a16="http://schemas.microsoft.com/office/drawing/2014/main" id="{F5EBCB29-78BB-40FE-BAC2-F83D56B8F2B7}"/>
              </a:ext>
            </a:extLst>
          </p:cNvPr>
          <p:cNvSpPr/>
          <p:nvPr/>
        </p:nvSpPr>
        <p:spPr>
          <a:xfrm>
            <a:off x="2462110" y="1302129"/>
            <a:ext cx="1695374" cy="246221"/>
          </a:xfrm>
          <a:prstGeom prst="rect">
            <a:avLst/>
          </a:prstGeom>
        </p:spPr>
        <p:txBody>
          <a:bodyPr wrap="square" lIns="0" tIns="0" rIns="0" bIns="0" rtlCol="0">
            <a:spAutoFit/>
          </a:bodyPr>
          <a:lstStyle/>
          <a:p>
            <a:pPr algn="ctr" rtl="0"/>
            <a:r>
              <a:rPr lang="ja-JP" altLang="en-US" sz="1600" dirty="0">
                <a:solidFill>
                  <a:schemeClr val="bg1"/>
                </a:solidFill>
                <a:latin typeface="Meiryo UI" panose="020B0604030504040204" pitchFamily="50" charset="-128"/>
                <a:ea typeface="Meiryo UI" panose="020B0604030504040204" pitchFamily="50" charset="-128"/>
                <a:cs typeface="Segoe UI" panose="020B0502040204020203" pitchFamily="34" charset="0"/>
              </a:rPr>
              <a:t>各利用者関係機関</a:t>
            </a:r>
            <a:endParaRPr lang="en-US" altLang="ja-JP" sz="1600" dirty="0">
              <a:solidFill>
                <a:schemeClr val="bg1"/>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07" name="テキスト ボックス 106">
            <a:extLst>
              <a:ext uri="{FF2B5EF4-FFF2-40B4-BE49-F238E27FC236}">
                <a16:creationId xmlns:a16="http://schemas.microsoft.com/office/drawing/2014/main" id="{54EA7ED5-6E34-4D47-91B6-F78F5F8B4C6E}"/>
              </a:ext>
            </a:extLst>
          </p:cNvPr>
          <p:cNvSpPr txBox="1"/>
          <p:nvPr/>
        </p:nvSpPr>
        <p:spPr>
          <a:xfrm>
            <a:off x="7280221" y="912278"/>
            <a:ext cx="3603287" cy="512961"/>
          </a:xfrm>
          <a:prstGeom prst="rect">
            <a:avLst/>
          </a:prstGeom>
          <a:noFill/>
        </p:spPr>
        <p:txBody>
          <a:bodyPr wrap="square" lIns="0" tIns="0" rIns="0" bIns="0" rtlCol="0">
            <a:spAutoFit/>
          </a:bodyPr>
          <a:lstStyle/>
          <a:p>
            <a:pPr rtl="0">
              <a:lnSpc>
                <a:spcPts val="4000"/>
              </a:lnSpc>
            </a:pPr>
            <a:r>
              <a:rPr lang="ja-JP" altLang="en-US" sz="44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決定機関 </a:t>
            </a:r>
          </a:p>
        </p:txBody>
      </p:sp>
      <p:cxnSp>
        <p:nvCxnSpPr>
          <p:cNvPr id="110" name="直線​​コネクタ(S) 109">
            <a:extLst>
              <a:ext uri="{FF2B5EF4-FFF2-40B4-BE49-F238E27FC236}">
                <a16:creationId xmlns:a16="http://schemas.microsoft.com/office/drawing/2014/main" id="{6D08E99A-0644-4757-9F3A-BBA1A4F39081}"/>
              </a:ext>
              <a:ext uri="{C183D7F6-B498-43B3-948B-1728B52AA6E4}">
                <adec:decorative xmlns:adec="http://schemas.microsoft.com/office/drawing/2017/decorative" val="1"/>
              </a:ext>
            </a:extLst>
          </p:cNvPr>
          <p:cNvCxnSpPr/>
          <p:nvPr/>
        </p:nvCxnSpPr>
        <p:spPr>
          <a:xfrm>
            <a:off x="6751014"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長方形:角丸 117">
            <a:extLst>
              <a:ext uri="{FF2B5EF4-FFF2-40B4-BE49-F238E27FC236}">
                <a16:creationId xmlns:a16="http://schemas.microsoft.com/office/drawing/2014/main" id="{A21B85DB-181D-46E7-A9DF-F92B1DF032FD}"/>
              </a:ext>
              <a:ext uri="{C183D7F6-B498-43B3-948B-1728B52AA6E4}">
                <adec:decorative xmlns:adec="http://schemas.microsoft.com/office/drawing/2017/decorative" val="1"/>
              </a:ext>
            </a:extLst>
          </p:cNvPr>
          <p:cNvSpPr/>
          <p:nvPr/>
        </p:nvSpPr>
        <p:spPr>
          <a:xfrm>
            <a:off x="6529218" y="2798158"/>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19" name="長方形 118">
            <a:extLst>
              <a:ext uri="{FF2B5EF4-FFF2-40B4-BE49-F238E27FC236}">
                <a16:creationId xmlns:a16="http://schemas.microsoft.com/office/drawing/2014/main" id="{EE9F5B85-E2F5-4C15-9A02-657F53EEE3BD}"/>
              </a:ext>
            </a:extLst>
          </p:cNvPr>
          <p:cNvSpPr/>
          <p:nvPr/>
        </p:nvSpPr>
        <p:spPr>
          <a:xfrm>
            <a:off x="7313766" y="1695378"/>
            <a:ext cx="3536195" cy="492443"/>
          </a:xfrm>
          <a:prstGeom prst="rect">
            <a:avLst/>
          </a:prstGeom>
        </p:spPr>
        <p:txBody>
          <a:bodyPr wrap="square" lIns="0" tIns="0" rIns="0" bIns="0" rtlCol="0">
            <a:spAutoFit/>
          </a:bodyPr>
          <a:lstStyle/>
          <a:p>
            <a:pPr rtl="0"/>
            <a:r>
              <a:rPr lang="ja-JP" altLang="en-US" sz="1600" dirty="0">
                <a:solidFill>
                  <a:srgbClr val="002060"/>
                </a:solidFill>
                <a:latin typeface="Meiryo UI" panose="020B0604030504040204" pitchFamily="50" charset="-128"/>
                <a:ea typeface="Meiryo UI" panose="020B0604030504040204" pitchFamily="50" charset="-128"/>
                <a:cs typeface="Segoe UI" panose="020B0502040204020203" pitchFamily="34" charset="0"/>
              </a:rPr>
              <a:t>各決定機関は最高決定機関へ連絡報告を行う。</a:t>
            </a:r>
            <a:endParaRPr lang="en-US" altLang="ja-JP" sz="1600"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24" name="円/楕円 123">
            <a:extLst>
              <a:ext uri="{FF2B5EF4-FFF2-40B4-BE49-F238E27FC236}">
                <a16:creationId xmlns:a16="http://schemas.microsoft.com/office/drawing/2014/main" id="{0B8C9A86-3574-4A2E-BC62-481A2BE7FBED}"/>
              </a:ext>
              <a:ext uri="{C183D7F6-B498-43B3-948B-1728B52AA6E4}">
                <adec:decorative xmlns:adec="http://schemas.microsoft.com/office/drawing/2017/decorative" val="1"/>
              </a:ext>
            </a:extLst>
          </p:cNvPr>
          <p:cNvSpPr/>
          <p:nvPr/>
        </p:nvSpPr>
        <p:spPr>
          <a:xfrm>
            <a:off x="6724637"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190" name="長方形 189">
            <a:extLst>
              <a:ext uri="{FF2B5EF4-FFF2-40B4-BE49-F238E27FC236}">
                <a16:creationId xmlns:a16="http://schemas.microsoft.com/office/drawing/2014/main" id="{80F4EEC6-F407-4E25-BBB6-C506B28F5A4C}"/>
              </a:ext>
            </a:extLst>
          </p:cNvPr>
          <p:cNvSpPr/>
          <p:nvPr/>
        </p:nvSpPr>
        <p:spPr>
          <a:xfrm>
            <a:off x="7871260" y="2441725"/>
            <a:ext cx="2488295" cy="892552"/>
          </a:xfrm>
          <a:prstGeom prst="rect">
            <a:avLst/>
          </a:prstGeom>
        </p:spPr>
        <p:txBody>
          <a:bodyPr wrap="square" lIns="0" tIns="0" rIns="0" bIns="0" rtlCol="0">
            <a:spAutoFit/>
          </a:bodyPr>
          <a:lstStyle/>
          <a:p>
            <a:r>
              <a:rPr lang="ja-JP" altLang="en-US"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rPr>
              <a:t>各利用者関係機関</a:t>
            </a:r>
            <a:endParaRPr lang="en-US" altLang="ja-JP"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利用状況</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送迎　　</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食事　　　　　　　　　　　　　など</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4" name="タイトル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5</a:t>
            </a:r>
            <a:endParaRPr lang="ja" dirty="0"/>
          </a:p>
        </p:txBody>
      </p:sp>
      <p:sp>
        <p:nvSpPr>
          <p:cNvPr id="113" name="テキスト ボックス 112">
            <a:extLst>
              <a:ext uri="{FF2B5EF4-FFF2-40B4-BE49-F238E27FC236}">
                <a16:creationId xmlns:a16="http://schemas.microsoft.com/office/drawing/2014/main" id="{86628239-52D3-421D-923E-2911A967B7BC}"/>
              </a:ext>
            </a:extLst>
          </p:cNvPr>
          <p:cNvSpPr txBox="1"/>
          <p:nvPr/>
        </p:nvSpPr>
        <p:spPr>
          <a:xfrm>
            <a:off x="3017773" y="3304066"/>
            <a:ext cx="566247" cy="369332"/>
          </a:xfrm>
          <a:prstGeom prst="rect">
            <a:avLst/>
          </a:prstGeom>
          <a:noFill/>
        </p:spPr>
        <p:txBody>
          <a:bodyPr wrap="square" lIns="0" tIns="0" rIns="0" bIns="0" rtlCol="0">
            <a:spAutoFit/>
          </a:bodyPr>
          <a:lstStyle/>
          <a:p>
            <a:pPr algn="ctr" rtl="0"/>
            <a:r>
              <a:rPr lang="ja-JP" altLang="en-US" sz="1200" dirty="0">
                <a:solidFill>
                  <a:schemeClr val="bg1"/>
                </a:solidFill>
                <a:latin typeface="Meiryo UI" panose="020B0604030504040204" pitchFamily="50" charset="-128"/>
                <a:ea typeface="Meiryo UI" panose="020B0604030504040204" pitchFamily="50" charset="-128"/>
              </a:rPr>
              <a:t>常務</a:t>
            </a:r>
            <a:endParaRPr lang="en-US" altLang="ja-JP" sz="1200" dirty="0">
              <a:solidFill>
                <a:schemeClr val="bg1"/>
              </a:solidFill>
              <a:latin typeface="Meiryo UI" panose="020B0604030504040204" pitchFamily="50" charset="-128"/>
              <a:ea typeface="Meiryo UI" panose="020B0604030504040204" pitchFamily="50" charset="-128"/>
            </a:endParaRPr>
          </a:p>
          <a:p>
            <a:pPr algn="ctr" rtl="0"/>
            <a:r>
              <a:rPr lang="ja-JP" altLang="en-US" sz="1200" dirty="0">
                <a:solidFill>
                  <a:schemeClr val="bg1"/>
                </a:solidFill>
                <a:latin typeface="Meiryo UI" panose="020B0604030504040204" pitchFamily="50" charset="-128"/>
                <a:ea typeface="Meiryo UI" panose="020B0604030504040204" pitchFamily="50" charset="-128"/>
              </a:rPr>
              <a:t>理事</a:t>
            </a:r>
          </a:p>
        </p:txBody>
      </p:sp>
      <p:sp>
        <p:nvSpPr>
          <p:cNvPr id="114" name="テキスト ボックス 113">
            <a:extLst>
              <a:ext uri="{FF2B5EF4-FFF2-40B4-BE49-F238E27FC236}">
                <a16:creationId xmlns:a16="http://schemas.microsoft.com/office/drawing/2014/main" id="{428C01EA-4853-4081-AF9E-5DB4F4E9CFFB}"/>
              </a:ext>
            </a:extLst>
          </p:cNvPr>
          <p:cNvSpPr txBox="1"/>
          <p:nvPr/>
        </p:nvSpPr>
        <p:spPr>
          <a:xfrm>
            <a:off x="1765479" y="3229301"/>
            <a:ext cx="566247" cy="246221"/>
          </a:xfrm>
          <a:prstGeom prst="rect">
            <a:avLst/>
          </a:prstGeom>
          <a:noFill/>
        </p:spPr>
        <p:txBody>
          <a:bodyPr wrap="square" lIns="0" tIns="0" rIns="0" bIns="0" rtlCol="0">
            <a:spAutoFit/>
          </a:bodyPr>
          <a:lstStyle/>
          <a:p>
            <a:pPr algn="ctr" rtl="0"/>
            <a:r>
              <a:rPr lang="en-US" altLang="ja-JP" sz="1600" b="1" dirty="0">
                <a:solidFill>
                  <a:schemeClr val="bg1"/>
                </a:solidFill>
                <a:latin typeface="Meiryo UI" panose="020B0604030504040204" pitchFamily="50" charset="-128"/>
                <a:ea typeface="Meiryo UI" panose="020B0604030504040204" pitchFamily="50" charset="-128"/>
              </a:rPr>
              <a:t>PCP</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7E184983-DDE3-47C3-83B4-94390F37F50A}"/>
              </a:ext>
            </a:extLst>
          </p:cNvPr>
          <p:cNvSpPr txBox="1"/>
          <p:nvPr/>
        </p:nvSpPr>
        <p:spPr>
          <a:xfrm>
            <a:off x="4270969" y="3223237"/>
            <a:ext cx="566247" cy="246221"/>
          </a:xfrm>
          <a:prstGeom prst="rect">
            <a:avLst/>
          </a:prstGeom>
          <a:noFill/>
        </p:spPr>
        <p:txBody>
          <a:bodyPr wrap="square" lIns="0" tIns="0" rIns="0" bIns="0" rtlCol="0">
            <a:spAutoFit/>
          </a:bodyPr>
          <a:lstStyle/>
          <a:p>
            <a:pPr algn="ctr" rtl="0"/>
            <a:r>
              <a:rPr lang="ja-JP" altLang="en-US" sz="1600" b="1" dirty="0">
                <a:solidFill>
                  <a:schemeClr val="bg1"/>
                </a:solidFill>
                <a:latin typeface="Meiryo UI" panose="020B0604030504040204" pitchFamily="50" charset="-128"/>
                <a:ea typeface="Meiryo UI" panose="020B0604030504040204" pitchFamily="50" charset="-128"/>
              </a:rPr>
              <a:t>まある</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8929F0B8-1FE3-4B72-8797-9F03FE86C084}"/>
              </a:ext>
            </a:extLst>
          </p:cNvPr>
          <p:cNvSpPr txBox="1"/>
          <p:nvPr/>
        </p:nvSpPr>
        <p:spPr>
          <a:xfrm>
            <a:off x="2963839" y="5384251"/>
            <a:ext cx="621183" cy="246221"/>
          </a:xfrm>
          <a:prstGeom prst="rect">
            <a:avLst/>
          </a:prstGeom>
          <a:noFill/>
        </p:spPr>
        <p:txBody>
          <a:bodyPr wrap="square" lIns="0" tIns="0" rIns="0" bIns="0" rtlCol="0">
            <a:spAutoFit/>
          </a:bodyPr>
          <a:lstStyle/>
          <a:p>
            <a:pPr algn="ctr" rtl="0"/>
            <a:r>
              <a:rPr lang="ja-JP" altLang="en-US" sz="1600" b="1" dirty="0">
                <a:solidFill>
                  <a:schemeClr val="bg1"/>
                </a:solidFill>
                <a:latin typeface="Meiryo UI" panose="020B0604030504040204" pitchFamily="50" charset="-128"/>
                <a:ea typeface="Meiryo UI" panose="020B0604030504040204" pitchFamily="50" charset="-128"/>
              </a:rPr>
              <a:t>入所系</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17" name="テキスト ボックス 116">
            <a:extLst>
              <a:ext uri="{FF2B5EF4-FFF2-40B4-BE49-F238E27FC236}">
                <a16:creationId xmlns:a16="http://schemas.microsoft.com/office/drawing/2014/main" id="{C720BCB9-C8CB-4BC3-8532-C0A92E4B5E1C}"/>
              </a:ext>
            </a:extLst>
          </p:cNvPr>
          <p:cNvSpPr txBox="1"/>
          <p:nvPr/>
        </p:nvSpPr>
        <p:spPr>
          <a:xfrm>
            <a:off x="1760687" y="2739790"/>
            <a:ext cx="566247" cy="369332"/>
          </a:xfrm>
          <a:prstGeom prst="rect">
            <a:avLst/>
          </a:prstGeom>
          <a:noFill/>
        </p:spPr>
        <p:txBody>
          <a:bodyPr wrap="square" lIns="0" tIns="0" rIns="0" bIns="0" rtlCol="0">
            <a:spAutoFit/>
          </a:bodyPr>
          <a:lstStyle/>
          <a:p>
            <a:pPr algn="ctr" rtl="0"/>
            <a:r>
              <a:rPr lang="ja-JP" altLang="en-US" sz="1200" dirty="0">
                <a:solidFill>
                  <a:schemeClr val="bg1"/>
                </a:solidFill>
                <a:latin typeface="Meiryo UI" panose="020B0604030504040204" pitchFamily="50" charset="-128"/>
                <a:ea typeface="Meiryo UI" panose="020B0604030504040204" pitchFamily="50" charset="-128"/>
              </a:rPr>
              <a:t>主任</a:t>
            </a:r>
            <a:endParaRPr lang="en-US" altLang="ja-JP" sz="1200" dirty="0">
              <a:solidFill>
                <a:schemeClr val="bg1"/>
              </a:solidFill>
              <a:latin typeface="Meiryo UI" panose="020B0604030504040204" pitchFamily="50" charset="-128"/>
              <a:ea typeface="Meiryo UI" panose="020B0604030504040204" pitchFamily="50" charset="-128"/>
            </a:endParaRPr>
          </a:p>
          <a:p>
            <a:pPr algn="ctr" rtl="0"/>
            <a:r>
              <a:rPr lang="ja-JP" altLang="en-US" sz="1200" dirty="0">
                <a:solidFill>
                  <a:schemeClr val="bg1"/>
                </a:solidFill>
                <a:latin typeface="Meiryo UI" panose="020B0604030504040204" pitchFamily="50" charset="-128"/>
                <a:ea typeface="Meiryo UI" panose="020B0604030504040204" pitchFamily="50" charset="-128"/>
              </a:rPr>
              <a:t>工場長</a:t>
            </a:r>
          </a:p>
        </p:txBody>
      </p:sp>
      <p:sp>
        <p:nvSpPr>
          <p:cNvPr id="120" name="テキスト ボックス 119">
            <a:extLst>
              <a:ext uri="{FF2B5EF4-FFF2-40B4-BE49-F238E27FC236}">
                <a16:creationId xmlns:a16="http://schemas.microsoft.com/office/drawing/2014/main" id="{2C1A65DF-6063-455C-99C3-7C7684899DF2}"/>
              </a:ext>
            </a:extLst>
          </p:cNvPr>
          <p:cNvSpPr txBox="1"/>
          <p:nvPr/>
        </p:nvSpPr>
        <p:spPr>
          <a:xfrm>
            <a:off x="4323257" y="2724812"/>
            <a:ext cx="566247" cy="369332"/>
          </a:xfrm>
          <a:prstGeom prst="rect">
            <a:avLst/>
          </a:prstGeom>
          <a:noFill/>
        </p:spPr>
        <p:txBody>
          <a:bodyPr wrap="square" lIns="0" tIns="0" rIns="0" bIns="0" rtlCol="0">
            <a:spAutoFit/>
          </a:bodyPr>
          <a:lstStyle/>
          <a:p>
            <a:pPr algn="ctr" rtl="0"/>
            <a:r>
              <a:rPr lang="ja-JP" altLang="en-US" sz="1200" dirty="0">
                <a:solidFill>
                  <a:schemeClr val="bg1"/>
                </a:solidFill>
                <a:latin typeface="Meiryo UI" panose="020B0604030504040204" pitchFamily="50" charset="-128"/>
                <a:ea typeface="Meiryo UI" panose="020B0604030504040204" pitchFamily="50" charset="-128"/>
              </a:rPr>
              <a:t>事務長</a:t>
            </a:r>
            <a:endParaRPr lang="en-US" altLang="ja-JP" sz="1200" dirty="0">
              <a:solidFill>
                <a:schemeClr val="bg1"/>
              </a:solidFill>
              <a:latin typeface="Meiryo UI" panose="020B0604030504040204" pitchFamily="50" charset="-128"/>
              <a:ea typeface="Meiryo UI" panose="020B0604030504040204" pitchFamily="50" charset="-128"/>
            </a:endParaRPr>
          </a:p>
          <a:p>
            <a:pPr algn="ctr" rtl="0"/>
            <a:r>
              <a:rPr lang="ja-JP" altLang="en-US" sz="1200" dirty="0">
                <a:solidFill>
                  <a:schemeClr val="bg1"/>
                </a:solidFill>
                <a:latin typeface="Meiryo UI" panose="020B0604030504040204" pitchFamily="50" charset="-128"/>
                <a:ea typeface="Meiryo UI" panose="020B0604030504040204" pitchFamily="50" charset="-128"/>
              </a:rPr>
              <a:t>リーダー</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121" name="テキスト ボックス 120">
            <a:extLst>
              <a:ext uri="{FF2B5EF4-FFF2-40B4-BE49-F238E27FC236}">
                <a16:creationId xmlns:a16="http://schemas.microsoft.com/office/drawing/2014/main" id="{3C2CD22B-6DC8-451A-90F7-FCDCC416BE5C}"/>
              </a:ext>
            </a:extLst>
          </p:cNvPr>
          <p:cNvSpPr txBox="1"/>
          <p:nvPr/>
        </p:nvSpPr>
        <p:spPr>
          <a:xfrm>
            <a:off x="2925203" y="4830253"/>
            <a:ext cx="769189" cy="553998"/>
          </a:xfrm>
          <a:prstGeom prst="rect">
            <a:avLst/>
          </a:prstGeom>
          <a:noFill/>
        </p:spPr>
        <p:txBody>
          <a:bodyPr wrap="square" lIns="0" tIns="0" rIns="0" bIns="0" rtlCol="0">
            <a:spAutoFit/>
          </a:bodyPr>
          <a:lstStyle/>
          <a:p>
            <a:pPr algn="ctr" rtl="0"/>
            <a:r>
              <a:rPr lang="ja-JP" altLang="en-US" sz="1200" dirty="0">
                <a:solidFill>
                  <a:schemeClr val="bg1"/>
                </a:solidFill>
                <a:latin typeface="Meiryo UI" panose="020B0604030504040204" pitchFamily="50" charset="-128"/>
                <a:ea typeface="Meiryo UI" panose="020B0604030504040204" pitchFamily="50" charset="-128"/>
              </a:rPr>
              <a:t>施設長</a:t>
            </a:r>
            <a:endParaRPr lang="en-US" altLang="ja-JP" sz="1200" dirty="0">
              <a:solidFill>
                <a:schemeClr val="bg1"/>
              </a:solidFill>
              <a:latin typeface="Meiryo UI" panose="020B0604030504040204" pitchFamily="50" charset="-128"/>
              <a:ea typeface="Meiryo UI" panose="020B0604030504040204" pitchFamily="50" charset="-128"/>
            </a:endParaRPr>
          </a:p>
          <a:p>
            <a:pPr algn="ctr" rtl="0"/>
            <a:r>
              <a:rPr lang="ja-JP" altLang="en-US" sz="1200" dirty="0">
                <a:solidFill>
                  <a:schemeClr val="bg1"/>
                </a:solidFill>
                <a:latin typeface="Meiryo UI" panose="020B0604030504040204" pitchFamily="50" charset="-128"/>
                <a:ea typeface="Meiryo UI" panose="020B0604030504040204" pitchFamily="50" charset="-128"/>
              </a:rPr>
              <a:t>副施設長</a:t>
            </a:r>
            <a:endParaRPr lang="en-US" altLang="ja-JP" sz="1200" dirty="0">
              <a:solidFill>
                <a:schemeClr val="bg1"/>
              </a:solidFill>
              <a:latin typeface="Meiryo UI" panose="020B0604030504040204" pitchFamily="50" charset="-128"/>
              <a:ea typeface="Meiryo UI" panose="020B0604030504040204" pitchFamily="50" charset="-128"/>
            </a:endParaRPr>
          </a:p>
          <a:p>
            <a:pPr algn="ctr" rtl="0"/>
            <a:r>
              <a:rPr lang="ja-JP" altLang="en-US" sz="1200" dirty="0">
                <a:solidFill>
                  <a:schemeClr val="bg1"/>
                </a:solidFill>
                <a:latin typeface="Meiryo UI" panose="020B0604030504040204" pitchFamily="50" charset="-128"/>
                <a:ea typeface="Meiryo UI" panose="020B0604030504040204" pitchFamily="50" charset="-128"/>
              </a:rPr>
              <a:t>リーダー</a:t>
            </a:r>
            <a:endParaRPr lang="en-US" altLang="ja-JP" sz="1200" dirty="0">
              <a:solidFill>
                <a:schemeClr val="bg1"/>
              </a:solidFill>
              <a:latin typeface="Meiryo UI" panose="020B0604030504040204" pitchFamily="50" charset="-128"/>
              <a:ea typeface="Meiryo UI" panose="020B0604030504040204" pitchFamily="50" charset="-128"/>
            </a:endParaRPr>
          </a:p>
        </p:txBody>
      </p:sp>
      <p:sp>
        <p:nvSpPr>
          <p:cNvPr id="122" name="長方形 189">
            <a:extLst>
              <a:ext uri="{FF2B5EF4-FFF2-40B4-BE49-F238E27FC236}">
                <a16:creationId xmlns:a16="http://schemas.microsoft.com/office/drawing/2014/main" id="{20D3AA9D-1F42-4337-AD4D-3C2CCE32DBF2}"/>
              </a:ext>
            </a:extLst>
          </p:cNvPr>
          <p:cNvSpPr/>
          <p:nvPr/>
        </p:nvSpPr>
        <p:spPr>
          <a:xfrm>
            <a:off x="7871260" y="3901974"/>
            <a:ext cx="2488295" cy="677108"/>
          </a:xfrm>
          <a:prstGeom prst="rect">
            <a:avLst/>
          </a:prstGeom>
        </p:spPr>
        <p:txBody>
          <a:bodyPr wrap="square" lIns="0" tIns="0" rIns="0" bIns="0" rtlCol="0">
            <a:spAutoFit/>
          </a:bodyPr>
          <a:lstStyle/>
          <a:p>
            <a:r>
              <a:rPr lang="ja-JP" altLang="en-US"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rPr>
              <a:t>医療・行政機関</a:t>
            </a:r>
            <a:endParaRPr lang="en-US" altLang="ja-JP"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感染・被災状況の報告</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協力医への要請　　　　　など</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23" name="長方形 189">
            <a:extLst>
              <a:ext uri="{FF2B5EF4-FFF2-40B4-BE49-F238E27FC236}">
                <a16:creationId xmlns:a16="http://schemas.microsoft.com/office/drawing/2014/main" id="{8AB32DF9-7D32-4F91-AFBA-32563C00AC54}"/>
              </a:ext>
            </a:extLst>
          </p:cNvPr>
          <p:cNvSpPr/>
          <p:nvPr/>
        </p:nvSpPr>
        <p:spPr>
          <a:xfrm>
            <a:off x="7871260" y="5146779"/>
            <a:ext cx="2488295" cy="892552"/>
          </a:xfrm>
          <a:prstGeom prst="rect">
            <a:avLst/>
          </a:prstGeom>
        </p:spPr>
        <p:txBody>
          <a:bodyPr wrap="square" lIns="0" tIns="0" rIns="0" bIns="0" rtlCol="0">
            <a:spAutoFit/>
          </a:bodyPr>
          <a:lstStyle/>
          <a:p>
            <a:r>
              <a:rPr lang="ja-JP" altLang="en-US"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rPr>
              <a:t>人員確保期間</a:t>
            </a:r>
            <a:endParaRPr lang="en-US" altLang="ja-JP" sz="1600" dirty="0">
              <a:solidFill>
                <a:srgbClr val="1E3ADA"/>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安否確認</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家族の被災状況</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marL="285750" indent="-28575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cs typeface="Segoe UI" panose="020B0502040204020203" pitchFamily="34" charset="0"/>
              </a:rPr>
              <a:t>宿泊先等　　　　　　　　　など</a:t>
            </a:r>
            <a:endParaRPr lang="en-US" altLang="ja-JP" sz="14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2" name="正方形/長方形 1">
            <a:extLst>
              <a:ext uri="{FF2B5EF4-FFF2-40B4-BE49-F238E27FC236}">
                <a16:creationId xmlns:a16="http://schemas.microsoft.com/office/drawing/2014/main" id="{FB04AA28-42EC-4090-A46B-16E6F2D215EE}"/>
              </a:ext>
            </a:extLst>
          </p:cNvPr>
          <p:cNvSpPr/>
          <p:nvPr/>
        </p:nvSpPr>
        <p:spPr>
          <a:xfrm>
            <a:off x="2867037" y="3696989"/>
            <a:ext cx="885519" cy="646331"/>
          </a:xfrm>
          <a:prstGeom prst="rect">
            <a:avLst/>
          </a:prstGeom>
          <a:noFill/>
        </p:spPr>
        <p:txBody>
          <a:bodyPr wrap="square" lIns="91440" tIns="45720" rIns="91440" bIns="45720">
            <a:spAutoFit/>
          </a:bodyPr>
          <a:lstStyle/>
          <a:p>
            <a:pPr algn="ctr"/>
            <a:r>
              <a:rPr lang="ja-JP" altLang="en-US" b="1" cap="none" spc="0" dirty="0">
                <a:ln w="3175">
                  <a:solidFill>
                    <a:schemeClr val="bg1"/>
                  </a:solidFill>
                  <a:prstDash val="solid"/>
                </a:ln>
                <a:solidFill>
                  <a:srgbClr val="FF0000"/>
                </a:solidFill>
                <a:effectLst/>
                <a:latin typeface="ＭＳ ゴシック" panose="020B0609070205080204" pitchFamily="49" charset="-128"/>
                <a:ea typeface="ＭＳ ゴシック" panose="020B0609070205080204" pitchFamily="49" charset="-128"/>
              </a:rPr>
              <a:t>最高</a:t>
            </a:r>
            <a:endParaRPr lang="en-US" altLang="ja-JP" b="1" cap="none" spc="0" dirty="0">
              <a:ln w="3175">
                <a:solidFill>
                  <a:schemeClr val="bg1"/>
                </a:solidFill>
                <a:prstDash val="solid"/>
              </a:ln>
              <a:solidFill>
                <a:srgbClr val="FF0000"/>
              </a:solidFill>
              <a:effectLst/>
              <a:latin typeface="ＭＳ ゴシック" panose="020B0609070205080204" pitchFamily="49" charset="-128"/>
              <a:ea typeface="ＭＳ ゴシック" panose="020B0609070205080204" pitchFamily="49" charset="-128"/>
            </a:endParaRPr>
          </a:p>
          <a:p>
            <a:pPr algn="ctr"/>
            <a:r>
              <a:rPr lang="ja-JP" altLang="en-US" b="1" dirty="0">
                <a:ln w="3175">
                  <a:solidFill>
                    <a:schemeClr val="bg1"/>
                  </a:solidFill>
                  <a:prstDash val="solid"/>
                </a:ln>
                <a:solidFill>
                  <a:srgbClr val="FF0000"/>
                </a:solidFill>
                <a:latin typeface="ＭＳ ゴシック" panose="020B0609070205080204" pitchFamily="49" charset="-128"/>
                <a:ea typeface="ＭＳ ゴシック" panose="020B0609070205080204" pitchFamily="49" charset="-128"/>
              </a:rPr>
              <a:t>決定</a:t>
            </a:r>
            <a:endParaRPr lang="ja-JP" altLang="en-US" b="1" cap="none" spc="0" dirty="0">
              <a:ln w="3175">
                <a:solidFill>
                  <a:schemeClr val="bg1"/>
                </a:solidFill>
                <a:prstDash val="solid"/>
              </a:ln>
              <a:solidFill>
                <a:srgbClr val="FF0000"/>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4002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9929E06-4AB9-4598-A963-82CCC18A3FF2}"/>
              </a:ext>
            </a:extLst>
          </p:cNvPr>
          <p:cNvSpPr txBox="1"/>
          <p:nvPr/>
        </p:nvSpPr>
        <p:spPr>
          <a:xfrm>
            <a:off x="1436099" y="2922368"/>
            <a:ext cx="1166986" cy="276999"/>
          </a:xfrm>
          <a:prstGeom prst="rect">
            <a:avLst/>
          </a:prstGeom>
          <a:noFill/>
        </p:spPr>
        <p:txBody>
          <a:bodyPr wrap="none" lIns="0" tIns="0" rIns="0" bIns="0" rtlCol="0">
            <a:spAutoFit/>
          </a:bodyPr>
          <a:lstStyle/>
          <a:p>
            <a:pPr algn="ctr" rtl="0"/>
            <a:r>
              <a:rPr lang="ja-JP" altLang="en-US" b="1" dirty="0">
                <a:latin typeface="Meiryo UI" panose="020B0604030504040204" pitchFamily="50" charset="-128"/>
                <a:ea typeface="Meiryo UI" panose="020B0604030504040204" pitchFamily="50" charset="-128"/>
                <a:cs typeface="Segoe UI" panose="020B0502040204020203" pitchFamily="34" charset="0"/>
              </a:rPr>
              <a:t>こいしろの里</a:t>
            </a:r>
            <a:endParaRPr lang="en-US" altLang="ja-JP" b="1" dirty="0">
              <a:latin typeface="Meiryo UI" panose="020B0604030504040204" pitchFamily="50" charset="-128"/>
              <a:ea typeface="Meiryo UI" panose="020B0604030504040204" pitchFamily="50" charset="-128"/>
              <a:cs typeface="Segoe UI" panose="020B0502040204020203" pitchFamily="34" charset="0"/>
            </a:endParaRPr>
          </a:p>
        </p:txBody>
      </p:sp>
      <p:sp>
        <p:nvSpPr>
          <p:cNvPr id="19" name="テキスト プレースホルダー 2">
            <a:extLst>
              <a:ext uri="{FF2B5EF4-FFF2-40B4-BE49-F238E27FC236}">
                <a16:creationId xmlns:a16="http://schemas.microsoft.com/office/drawing/2014/main" id="{9DF162EE-A4BE-4D4C-9A3C-51FC2F765D81}"/>
              </a:ext>
            </a:extLst>
          </p:cNvPr>
          <p:cNvSpPr txBox="1">
            <a:spLocks/>
          </p:cNvSpPr>
          <p:nvPr/>
        </p:nvSpPr>
        <p:spPr>
          <a:xfrm>
            <a:off x="513555" y="3534858"/>
            <a:ext cx="3025174"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latin typeface="ＭＳ Ｐゴシック" panose="020B0600070205080204" pitchFamily="50" charset="-128"/>
                <a:ea typeface="ＭＳ Ｐゴシック" panose="020B0600070205080204" pitchFamily="50" charset="-128"/>
              </a:rPr>
              <a:t>入所支援施設　</a:t>
            </a:r>
            <a:r>
              <a:rPr lang="en-US" altLang="ja-JP" sz="1600" dirty="0">
                <a:latin typeface="ＭＳ Ｐゴシック" panose="020B0600070205080204" pitchFamily="50" charset="-128"/>
                <a:ea typeface="ＭＳ Ｐゴシック" panose="020B0600070205080204" pitchFamily="50" charset="-128"/>
              </a:rPr>
              <a:t>40</a:t>
            </a:r>
            <a:r>
              <a:rPr lang="ja-JP" altLang="en-US" sz="1600" dirty="0">
                <a:latin typeface="ＭＳ Ｐゴシック" panose="020B0600070205080204" pitchFamily="50" charset="-128"/>
                <a:ea typeface="ＭＳ Ｐゴシック" panose="020B0600070205080204" pitchFamily="50" charset="-128"/>
              </a:rPr>
              <a:t>名</a:t>
            </a:r>
            <a:endParaRPr lang="en-US" altLang="ja-JP" sz="16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rPr>
              <a:t>短期　</a:t>
            </a:r>
            <a:r>
              <a:rPr lang="en-US" altLang="ja-JP" sz="1600" dirty="0">
                <a:latin typeface="ＭＳ Ｐゴシック" panose="020B0600070205080204" pitchFamily="50" charset="-128"/>
                <a:ea typeface="ＭＳ Ｐゴシック" panose="020B0600070205080204" pitchFamily="50" charset="-128"/>
              </a:rPr>
              <a:t>4</a:t>
            </a:r>
            <a:r>
              <a:rPr lang="ja-JP" altLang="en-US" sz="1600" dirty="0">
                <a:latin typeface="ＭＳ Ｐゴシック" panose="020B0600070205080204" pitchFamily="50" charset="-128"/>
                <a:ea typeface="ＭＳ Ｐゴシック" panose="020B0600070205080204" pitchFamily="50" charset="-128"/>
              </a:rPr>
              <a:t>名　生活介護　</a:t>
            </a:r>
            <a:r>
              <a:rPr lang="en-US" altLang="ja-JP" sz="1600" dirty="0">
                <a:latin typeface="ＭＳ Ｐゴシック" panose="020B0600070205080204" pitchFamily="50" charset="-128"/>
                <a:ea typeface="ＭＳ Ｐゴシック" panose="020B0600070205080204" pitchFamily="50" charset="-128"/>
              </a:rPr>
              <a:t>50</a:t>
            </a:r>
            <a:r>
              <a:rPr lang="ja-JP" altLang="en-US" sz="1600" dirty="0">
                <a:latin typeface="ＭＳ Ｐゴシック" panose="020B0600070205080204" pitchFamily="50" charset="-128"/>
                <a:ea typeface="ＭＳ Ｐゴシック" panose="020B0600070205080204" pitchFamily="50" charset="-128"/>
              </a:rPr>
              <a:t>名</a:t>
            </a:r>
            <a:endParaRPr lang="en-US" altLang="ja-JP" sz="1600" dirty="0">
              <a:latin typeface="ＭＳ Ｐゴシック" panose="020B0600070205080204" pitchFamily="50" charset="-128"/>
              <a:ea typeface="ＭＳ Ｐゴシック" panose="020B0600070205080204" pitchFamily="50" charset="-128"/>
            </a:endParaRPr>
          </a:p>
          <a:p>
            <a:pPr algn="ctr">
              <a:lnSpc>
                <a:spcPct val="150000"/>
              </a:lnSpc>
            </a:pPr>
            <a:r>
              <a:rPr lang="ja-JP" altLang="ja-JP" sz="1600" dirty="0">
                <a:latin typeface="ＭＳ Ｐゴシック" panose="020B0600070205080204" pitchFamily="50" charset="-128"/>
                <a:ea typeface="ＭＳ Ｐゴシック" panose="020B0600070205080204" pitchFamily="50" charset="-128"/>
              </a:rPr>
              <a:t>鉄筋コンクリート造スレート葺２階建</a:t>
            </a:r>
            <a:endParaRPr lang="en-US" altLang="ja-JP" sz="24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cxnSp>
        <p:nvCxnSpPr>
          <p:cNvPr id="20" name="直線​​コネクタ(S)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780187" y="335826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B0754C1-4097-4CDA-B3CB-7304331CBBB9}"/>
              </a:ext>
            </a:extLst>
          </p:cNvPr>
          <p:cNvSpPr txBox="1"/>
          <p:nvPr/>
        </p:nvSpPr>
        <p:spPr>
          <a:xfrm>
            <a:off x="5475058" y="2922368"/>
            <a:ext cx="1237518" cy="276999"/>
          </a:xfrm>
          <a:prstGeom prst="rect">
            <a:avLst/>
          </a:prstGeom>
          <a:noFill/>
        </p:spPr>
        <p:txBody>
          <a:bodyPr wrap="none" lIns="0" tIns="0" rIns="0" bIns="0" rtlCol="0">
            <a:spAutoFit/>
          </a:bodyPr>
          <a:lstStyle/>
          <a:p>
            <a:pPr algn="ctr" rtl="0"/>
            <a:r>
              <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rPr>
              <a:t>GH</a:t>
            </a:r>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　こいしろ</a:t>
            </a:r>
            <a:endPar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25" name="テキスト プレースホルダー 2">
            <a:extLst>
              <a:ext uri="{FF2B5EF4-FFF2-40B4-BE49-F238E27FC236}">
                <a16:creationId xmlns:a16="http://schemas.microsoft.com/office/drawing/2014/main" id="{72AC3065-20B0-4A63-89FA-B10AD6D1363C}"/>
              </a:ext>
            </a:extLst>
          </p:cNvPr>
          <p:cNvSpPr txBox="1">
            <a:spLocks/>
          </p:cNvSpPr>
          <p:nvPr/>
        </p:nvSpPr>
        <p:spPr>
          <a:xfrm>
            <a:off x="4766956" y="3535244"/>
            <a:ext cx="2653720"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共同生活援助　</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6</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名</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短期　</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名</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木造スレート</a:t>
            </a:r>
            <a:r>
              <a:rPr lang="ja-JP" altLang="en-US" sz="1600" dirty="0" err="1">
                <a:latin typeface="ＭＳ Ｐゴシック" panose="020B0600070205080204" pitchFamily="50" charset="-128"/>
                <a:ea typeface="ＭＳ Ｐゴシック" panose="020B0600070205080204" pitchFamily="50" charset="-128"/>
                <a:cs typeface="Segoe UI" panose="020B0502040204020203" pitchFamily="34" charset="0"/>
              </a:rPr>
              <a:t>ぶき</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２階建</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cxnSp>
        <p:nvCxnSpPr>
          <p:cNvPr id="26" name="直線​​コネクタ(S)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5854413" y="335826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54005B0B-E5FC-472B-962B-C2258039F3B2}"/>
              </a:ext>
            </a:extLst>
          </p:cNvPr>
          <p:cNvSpPr txBox="1"/>
          <p:nvPr/>
        </p:nvSpPr>
        <p:spPr>
          <a:xfrm>
            <a:off x="9520426" y="2922368"/>
            <a:ext cx="1295226" cy="276999"/>
          </a:xfrm>
          <a:prstGeom prst="rect">
            <a:avLst/>
          </a:prstGeom>
          <a:noFill/>
        </p:spPr>
        <p:txBody>
          <a:bodyPr wrap="none" lIns="0" tIns="0" rIns="0" bIns="0" rtlCol="0">
            <a:spAutoFit/>
          </a:bodyPr>
          <a:lstStyle/>
          <a:p>
            <a:pPr algn="ctr" rtl="0"/>
            <a:r>
              <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rPr>
              <a:t>GH</a:t>
            </a:r>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　ひまわり</a:t>
            </a:r>
            <a:endPar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7" name="テキスト プレースホルダー 2">
            <a:extLst>
              <a:ext uri="{FF2B5EF4-FFF2-40B4-BE49-F238E27FC236}">
                <a16:creationId xmlns:a16="http://schemas.microsoft.com/office/drawing/2014/main" id="{5BA86B7F-9A89-4AB5-BADE-64D7C6E5C868}"/>
              </a:ext>
            </a:extLst>
          </p:cNvPr>
          <p:cNvSpPr txBox="1">
            <a:spLocks/>
          </p:cNvSpPr>
          <p:nvPr/>
        </p:nvSpPr>
        <p:spPr>
          <a:xfrm>
            <a:off x="8841182" y="3535244"/>
            <a:ext cx="2653720" cy="75790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共同生活援助　</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6</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名</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木造２階建</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cxnSp>
        <p:nvCxnSpPr>
          <p:cNvPr id="38" name="直線​​コネクタ(S)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9928639" y="335826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25264A13-2CF6-4653-9A8E-AE29B6F25F8E}"/>
              </a:ext>
            </a:extLst>
          </p:cNvPr>
          <p:cNvSpPr txBox="1"/>
          <p:nvPr/>
        </p:nvSpPr>
        <p:spPr>
          <a:xfrm>
            <a:off x="723900" y="238986"/>
            <a:ext cx="3803018" cy="1159742"/>
          </a:xfrm>
          <a:prstGeom prst="rect">
            <a:avLst/>
          </a:prstGeom>
          <a:noFill/>
        </p:spPr>
        <p:txBody>
          <a:bodyPr wrap="square" lIns="0" tIns="0" rIns="0" bIns="0" rtlCol="0">
            <a:noAutofit/>
          </a:bodyPr>
          <a:lstStyle/>
          <a:p>
            <a:pPr rtl="0">
              <a:lnSpc>
                <a:spcPts val="4000"/>
              </a:lnSpc>
            </a:pPr>
            <a:r>
              <a:rPr lang="ja-JP" altLang="en-US" sz="36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各建物の状況 </a:t>
            </a:r>
          </a:p>
        </p:txBody>
      </p:sp>
      <p:sp>
        <p:nvSpPr>
          <p:cNvPr id="7" name="タイトル 6" hidden="1">
            <a:extLst>
              <a:ext uri="{FF2B5EF4-FFF2-40B4-BE49-F238E27FC236}">
                <a16:creationId xmlns:a16="http://schemas.microsoft.com/office/drawing/2014/main" id="{8336C4B5-E15C-4086-8FF8-C33A073734A2}"/>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7</a:t>
            </a:r>
            <a:endParaRPr lang="ja" dirty="0"/>
          </a:p>
        </p:txBody>
      </p:sp>
      <p:pic>
        <p:nvPicPr>
          <p:cNvPr id="1026" name="Picture 2" descr="社会福祉法人べテスタ | 施設のご紹介">
            <a:extLst>
              <a:ext uri="{FF2B5EF4-FFF2-40B4-BE49-F238E27FC236}">
                <a16:creationId xmlns:a16="http://schemas.microsoft.com/office/drawing/2014/main" id="{C092629D-DB4A-4284-80A8-6C21CD8E4DC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466" y="993405"/>
            <a:ext cx="2649352" cy="1766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www.betesta.or.jp/wp/wp-content/uploads/2016/12/ks2.jpg">
            <a:extLst>
              <a:ext uri="{FF2B5EF4-FFF2-40B4-BE49-F238E27FC236}">
                <a16:creationId xmlns:a16="http://schemas.microsoft.com/office/drawing/2014/main" id="{4B8B24C6-F9EF-43D0-A6EF-F506B7DCB2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1324" y="993406"/>
            <a:ext cx="2649352" cy="1766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30" name="Picture 6" descr="https://www.betesta.or.jp/wp/wp-content/uploads/2018/09/image001.jpg">
            <a:extLst>
              <a:ext uri="{FF2B5EF4-FFF2-40B4-BE49-F238E27FC236}">
                <a16:creationId xmlns:a16="http://schemas.microsoft.com/office/drawing/2014/main" id="{A165F9D6-B0C4-4B2C-B3EC-1B17CF5D135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41182" y="988194"/>
            <a:ext cx="2649352" cy="17662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cxnSp>
        <p:nvCxnSpPr>
          <p:cNvPr id="58" name="直線​​コネクタ(S) 19">
            <a:extLst>
              <a:ext uri="{FF2B5EF4-FFF2-40B4-BE49-F238E27FC236}">
                <a16:creationId xmlns:a16="http://schemas.microsoft.com/office/drawing/2014/main" id="{2C956104-89EE-4E7E-9CCB-5B3A86BA272C}"/>
              </a:ext>
              <a:ext uri="{C183D7F6-B498-43B3-948B-1728B52AA6E4}">
                <adec:decorative xmlns:adec="http://schemas.microsoft.com/office/drawing/2017/decorative" val="1"/>
              </a:ext>
            </a:extLst>
          </p:cNvPr>
          <p:cNvCxnSpPr/>
          <p:nvPr/>
        </p:nvCxnSpPr>
        <p:spPr>
          <a:xfrm>
            <a:off x="1780186" y="5138988"/>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直線​​コネクタ(S) 19">
            <a:extLst>
              <a:ext uri="{FF2B5EF4-FFF2-40B4-BE49-F238E27FC236}">
                <a16:creationId xmlns:a16="http://schemas.microsoft.com/office/drawing/2014/main" id="{5EEAB834-776C-49F8-A02F-050983F5CA4E}"/>
              </a:ext>
              <a:ext uri="{C183D7F6-B498-43B3-948B-1728B52AA6E4}">
                <adec:decorative xmlns:adec="http://schemas.microsoft.com/office/drawing/2017/decorative" val="1"/>
              </a:ext>
            </a:extLst>
          </p:cNvPr>
          <p:cNvCxnSpPr/>
          <p:nvPr/>
        </p:nvCxnSpPr>
        <p:spPr>
          <a:xfrm>
            <a:off x="5854412" y="5138988"/>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直線​​コネクタ(S) 19">
            <a:extLst>
              <a:ext uri="{FF2B5EF4-FFF2-40B4-BE49-F238E27FC236}">
                <a16:creationId xmlns:a16="http://schemas.microsoft.com/office/drawing/2014/main" id="{B36ACA68-677D-40C2-96D7-255FC9B0628A}"/>
              </a:ext>
              <a:ext uri="{C183D7F6-B498-43B3-948B-1728B52AA6E4}">
                <adec:decorative xmlns:adec="http://schemas.microsoft.com/office/drawing/2017/decorative" val="1"/>
              </a:ext>
            </a:extLst>
          </p:cNvPr>
          <p:cNvCxnSpPr/>
          <p:nvPr/>
        </p:nvCxnSpPr>
        <p:spPr>
          <a:xfrm>
            <a:off x="9926455" y="5023660"/>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2">
            <a:extLst>
              <a:ext uri="{FF2B5EF4-FFF2-40B4-BE49-F238E27FC236}">
                <a16:creationId xmlns:a16="http://schemas.microsoft.com/office/drawing/2014/main" id="{F7F6063D-CAA4-41EC-A369-E0590015686E}"/>
              </a:ext>
            </a:extLst>
          </p:cNvPr>
          <p:cNvSpPr txBox="1">
            <a:spLocks/>
          </p:cNvSpPr>
          <p:nvPr/>
        </p:nvSpPr>
        <p:spPr>
          <a:xfrm>
            <a:off x="645309" y="5368823"/>
            <a:ext cx="2761666"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災害危険想定区域</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洪水浸水想定区域</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0.3</a:t>
            </a: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0.5m</a:t>
            </a:r>
          </a:p>
          <a:p>
            <a:pPr algn="ctr">
              <a:lnSpc>
                <a:spcPct val="150000"/>
              </a:lnSpc>
            </a:pPr>
            <a:r>
              <a:rPr lang="ja-JP" altLang="en-US" sz="16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rPr>
              <a:t>火災・地震・台風・洪水・浸水</a:t>
            </a:r>
            <a:endParaRPr lang="en-US" altLang="ja-JP" sz="24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69" name="テキスト プレースホルダー 2">
            <a:extLst>
              <a:ext uri="{FF2B5EF4-FFF2-40B4-BE49-F238E27FC236}">
                <a16:creationId xmlns:a16="http://schemas.microsoft.com/office/drawing/2014/main" id="{78E9A1BF-91A7-4596-BFB5-BAD9BFED90DD}"/>
              </a:ext>
            </a:extLst>
          </p:cNvPr>
          <p:cNvSpPr txBox="1">
            <a:spLocks/>
          </p:cNvSpPr>
          <p:nvPr/>
        </p:nvSpPr>
        <p:spPr>
          <a:xfrm>
            <a:off x="4712981" y="5376653"/>
            <a:ext cx="2761666"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災害危険想定区域</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洪水浸水想定区域</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0.3</a:t>
            </a: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0.5m</a:t>
            </a:r>
          </a:p>
          <a:p>
            <a:pPr algn="ctr">
              <a:lnSpc>
                <a:spcPct val="150000"/>
              </a:lnSpc>
            </a:pPr>
            <a:r>
              <a:rPr lang="ja-JP" altLang="en-US" sz="16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rPr>
              <a:t>火災・地震・台風・洪水・浸水</a:t>
            </a:r>
            <a:endParaRPr lang="en-US" altLang="ja-JP" sz="24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70" name="テキスト プレースホルダー 2">
            <a:extLst>
              <a:ext uri="{FF2B5EF4-FFF2-40B4-BE49-F238E27FC236}">
                <a16:creationId xmlns:a16="http://schemas.microsoft.com/office/drawing/2014/main" id="{EC786916-C33B-4B42-9430-DB339C51C560}"/>
              </a:ext>
            </a:extLst>
          </p:cNvPr>
          <p:cNvSpPr txBox="1">
            <a:spLocks/>
          </p:cNvSpPr>
          <p:nvPr/>
        </p:nvSpPr>
        <p:spPr>
          <a:xfrm>
            <a:off x="8785025" y="5376653"/>
            <a:ext cx="2761666"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災害危険想定区域</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洪水浸水想定区域</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0.3</a:t>
            </a: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0.5m</a:t>
            </a:r>
          </a:p>
          <a:p>
            <a:pPr algn="ctr">
              <a:lnSpc>
                <a:spcPct val="150000"/>
              </a:lnSpc>
            </a:pPr>
            <a:r>
              <a:rPr lang="ja-JP" altLang="en-US" sz="16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rPr>
              <a:t>火災・地震・台風・洪水・浸水</a:t>
            </a:r>
            <a:endParaRPr lang="en-US" altLang="ja-JP" sz="24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Tree>
    <p:extLst>
      <p:ext uri="{BB962C8B-B14F-4D97-AF65-F5344CB8AC3E}">
        <p14:creationId xmlns:p14="http://schemas.microsoft.com/office/powerpoint/2010/main" val="216376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9929E06-4AB9-4598-A963-82CCC18A3FF2}"/>
              </a:ext>
            </a:extLst>
          </p:cNvPr>
          <p:cNvSpPr txBox="1"/>
          <p:nvPr/>
        </p:nvSpPr>
        <p:spPr>
          <a:xfrm>
            <a:off x="3788101" y="2922368"/>
            <a:ext cx="581890" cy="276999"/>
          </a:xfrm>
          <a:prstGeom prst="rect">
            <a:avLst/>
          </a:prstGeom>
          <a:noFill/>
        </p:spPr>
        <p:txBody>
          <a:bodyPr wrap="none" lIns="0" tIns="0" rIns="0" bIns="0" rtlCol="0">
            <a:spAutoFit/>
          </a:bodyPr>
          <a:lstStyle/>
          <a:p>
            <a:pPr algn="ctr" rtl="0"/>
            <a:r>
              <a:rPr lang="ja-JP" altLang="en-US" b="1" dirty="0">
                <a:latin typeface="Meiryo UI" panose="020B0604030504040204" pitchFamily="50" charset="-128"/>
                <a:ea typeface="Meiryo UI" panose="020B0604030504040204" pitchFamily="50" charset="-128"/>
                <a:cs typeface="Segoe UI" panose="020B0502040204020203" pitchFamily="34" charset="0"/>
              </a:rPr>
              <a:t>まある</a:t>
            </a:r>
            <a:endParaRPr lang="en-US" altLang="ja-JP" b="1" dirty="0">
              <a:latin typeface="Meiryo UI" panose="020B0604030504040204" pitchFamily="50" charset="-128"/>
              <a:ea typeface="Meiryo UI" panose="020B0604030504040204" pitchFamily="50" charset="-128"/>
              <a:cs typeface="Segoe UI" panose="020B0502040204020203" pitchFamily="34" charset="0"/>
            </a:endParaRPr>
          </a:p>
        </p:txBody>
      </p:sp>
      <p:sp>
        <p:nvSpPr>
          <p:cNvPr id="19" name="テキスト プレースホルダー 2">
            <a:extLst>
              <a:ext uri="{FF2B5EF4-FFF2-40B4-BE49-F238E27FC236}">
                <a16:creationId xmlns:a16="http://schemas.microsoft.com/office/drawing/2014/main" id="{9DF162EE-A4BE-4D4C-9A3C-51FC2F765D81}"/>
              </a:ext>
            </a:extLst>
          </p:cNvPr>
          <p:cNvSpPr txBox="1">
            <a:spLocks/>
          </p:cNvSpPr>
          <p:nvPr/>
        </p:nvSpPr>
        <p:spPr>
          <a:xfrm>
            <a:off x="2573010" y="3534858"/>
            <a:ext cx="3025174" cy="75790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latin typeface="ＭＳ Ｐゴシック" panose="020B0600070205080204" pitchFamily="50" charset="-128"/>
                <a:ea typeface="ＭＳ Ｐゴシック" panose="020B0600070205080204" pitchFamily="50" charset="-128"/>
              </a:rPr>
              <a:t>就労移行　</a:t>
            </a:r>
            <a:r>
              <a:rPr lang="en-US" altLang="ja-JP" sz="1600" dirty="0">
                <a:latin typeface="ＭＳ Ｐゴシック" panose="020B0600070205080204" pitchFamily="50" charset="-128"/>
                <a:ea typeface="ＭＳ Ｐゴシック" panose="020B0600070205080204" pitchFamily="50" charset="-128"/>
              </a:rPr>
              <a:t>10</a:t>
            </a:r>
            <a:r>
              <a:rPr lang="ja-JP" altLang="en-US" sz="1600" dirty="0">
                <a:latin typeface="ＭＳ Ｐゴシック" panose="020B0600070205080204" pitchFamily="50" charset="-128"/>
                <a:ea typeface="ＭＳ Ｐゴシック" panose="020B0600070205080204" pitchFamily="50" charset="-128"/>
              </a:rPr>
              <a:t>名　放デイ　</a:t>
            </a:r>
            <a:r>
              <a:rPr lang="en-US" altLang="ja-JP" sz="1600" dirty="0">
                <a:latin typeface="ＭＳ Ｐゴシック" panose="020B0600070205080204" pitchFamily="50" charset="-128"/>
                <a:ea typeface="ＭＳ Ｐゴシック" panose="020B0600070205080204" pitchFamily="50" charset="-128"/>
              </a:rPr>
              <a:t>10</a:t>
            </a:r>
            <a:r>
              <a:rPr lang="ja-JP" altLang="en-US" sz="1600" dirty="0">
                <a:latin typeface="ＭＳ Ｐゴシック" panose="020B0600070205080204" pitchFamily="50" charset="-128"/>
                <a:ea typeface="ＭＳ Ｐゴシック" panose="020B0600070205080204" pitchFamily="50" charset="-128"/>
              </a:rPr>
              <a:t>名</a:t>
            </a:r>
            <a:endParaRPr lang="en-US" altLang="ja-JP" sz="16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rPr>
              <a:t>木造合金メッキ鋼板</a:t>
            </a:r>
            <a:r>
              <a:rPr lang="ja-JP" altLang="en-US" sz="1600" dirty="0" err="1">
                <a:latin typeface="ＭＳ Ｐゴシック" panose="020B0600070205080204" pitchFamily="50" charset="-128"/>
                <a:ea typeface="ＭＳ Ｐゴシック" panose="020B0600070205080204" pitchFamily="50" charset="-128"/>
              </a:rPr>
              <a:t>ぶき</a:t>
            </a:r>
            <a:r>
              <a:rPr lang="ja-JP" altLang="en-US" sz="1600" dirty="0">
                <a:latin typeface="ＭＳ Ｐゴシック" panose="020B0600070205080204" pitchFamily="50" charset="-128"/>
                <a:ea typeface="ＭＳ Ｐゴシック" panose="020B0600070205080204" pitchFamily="50" charset="-128"/>
              </a:rPr>
              <a:t>平家建</a:t>
            </a:r>
            <a:endParaRPr lang="en-US" altLang="ja-JP" sz="24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cxnSp>
        <p:nvCxnSpPr>
          <p:cNvPr id="20" name="直線​​コネクタ(S)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3839642" y="335826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B0754C1-4097-4CDA-B3CB-7304331CBBB9}"/>
              </a:ext>
            </a:extLst>
          </p:cNvPr>
          <p:cNvSpPr txBox="1"/>
          <p:nvPr/>
        </p:nvSpPr>
        <p:spPr>
          <a:xfrm>
            <a:off x="7502454" y="2922368"/>
            <a:ext cx="1301639" cy="276999"/>
          </a:xfrm>
          <a:prstGeom prst="rect">
            <a:avLst/>
          </a:prstGeom>
          <a:noFill/>
        </p:spPr>
        <p:txBody>
          <a:bodyPr wrap="none" lIns="0" tIns="0" rIns="0" bIns="0" rtlCol="0">
            <a:spAutoFit/>
          </a:bodyPr>
          <a:lstStyle/>
          <a:p>
            <a:pPr algn="ctr" rtl="0"/>
            <a:r>
              <a:rPr lang="ja-JP" altLang="en-US" b="1" dirty="0" err="1">
                <a:latin typeface="ＭＳ Ｐゴシック" panose="020B0600070205080204" pitchFamily="50" charset="-128"/>
                <a:ea typeface="ＭＳ Ｐゴシック" panose="020B0600070205080204" pitchFamily="50" charset="-128"/>
                <a:cs typeface="Segoe UI" panose="020B0502040204020203" pitchFamily="34" charset="0"/>
              </a:rPr>
              <a:t>ぱん</a:t>
            </a:r>
            <a:r>
              <a:rPr lang="ja-JP" altLang="en-US" b="1" dirty="0">
                <a:latin typeface="ＭＳ Ｐゴシック" panose="020B0600070205080204" pitchFamily="50" charset="-128"/>
                <a:ea typeface="ＭＳ Ｐゴシック" panose="020B0600070205080204" pitchFamily="50" charset="-128"/>
                <a:cs typeface="Segoe UI" panose="020B0502040204020203" pitchFamily="34" charset="0"/>
              </a:rPr>
              <a:t>カンぱん</a:t>
            </a:r>
            <a:endParaRPr lang="en-US" altLang="ja-JP" b="1"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25" name="テキスト プレースホルダー 2">
            <a:extLst>
              <a:ext uri="{FF2B5EF4-FFF2-40B4-BE49-F238E27FC236}">
                <a16:creationId xmlns:a16="http://schemas.microsoft.com/office/drawing/2014/main" id="{72AC3065-20B0-4A63-89FA-B10AD6D1363C}"/>
              </a:ext>
            </a:extLst>
          </p:cNvPr>
          <p:cNvSpPr txBox="1">
            <a:spLocks/>
          </p:cNvSpPr>
          <p:nvPr/>
        </p:nvSpPr>
        <p:spPr>
          <a:xfrm>
            <a:off x="6826411" y="3535244"/>
            <a:ext cx="2653720" cy="76399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就労</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B</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型　</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20</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名</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鉄骨造亜鉛メッキ鋼板葺</a:t>
            </a:r>
            <a:r>
              <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sz="1600" dirty="0">
                <a:latin typeface="ＭＳ Ｐゴシック" panose="020B0600070205080204" pitchFamily="50" charset="-128"/>
                <a:ea typeface="ＭＳ Ｐゴシック" panose="020B0600070205080204" pitchFamily="50" charset="-128"/>
                <a:cs typeface="Segoe UI" panose="020B0502040204020203" pitchFamily="34" charset="0"/>
              </a:rPr>
              <a:t>階建</a:t>
            </a:r>
            <a:endParaRPr lang="en-US" altLang="ja-JP" sz="1600" dirty="0">
              <a:latin typeface="ＭＳ Ｐゴシック" panose="020B0600070205080204" pitchFamily="50" charset="-128"/>
              <a:ea typeface="ＭＳ Ｐゴシック" panose="020B0600070205080204" pitchFamily="50" charset="-128"/>
              <a:cs typeface="Segoe UI" panose="020B0502040204020203" pitchFamily="34" charset="0"/>
            </a:endParaRPr>
          </a:p>
        </p:txBody>
      </p:sp>
      <p:cxnSp>
        <p:nvCxnSpPr>
          <p:cNvPr id="26" name="直線​​コネクタ(S)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7913868" y="3358267"/>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25264A13-2CF6-4653-9A8E-AE29B6F25F8E}"/>
              </a:ext>
            </a:extLst>
          </p:cNvPr>
          <p:cNvSpPr txBox="1"/>
          <p:nvPr/>
        </p:nvSpPr>
        <p:spPr>
          <a:xfrm>
            <a:off x="723900" y="238986"/>
            <a:ext cx="3803018" cy="1159742"/>
          </a:xfrm>
          <a:prstGeom prst="rect">
            <a:avLst/>
          </a:prstGeom>
          <a:noFill/>
        </p:spPr>
        <p:txBody>
          <a:bodyPr wrap="square" lIns="0" tIns="0" rIns="0" bIns="0" rtlCol="0">
            <a:noAutofit/>
          </a:bodyPr>
          <a:lstStyle/>
          <a:p>
            <a:pPr rtl="0">
              <a:lnSpc>
                <a:spcPts val="4000"/>
              </a:lnSpc>
            </a:pPr>
            <a:r>
              <a:rPr lang="ja-JP" altLang="en-US" sz="36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各建物の状況 </a:t>
            </a:r>
          </a:p>
        </p:txBody>
      </p:sp>
      <p:sp>
        <p:nvSpPr>
          <p:cNvPr id="7" name="タイトル 6" hidden="1">
            <a:extLst>
              <a:ext uri="{FF2B5EF4-FFF2-40B4-BE49-F238E27FC236}">
                <a16:creationId xmlns:a16="http://schemas.microsoft.com/office/drawing/2014/main" id="{8336C4B5-E15C-4086-8FF8-C33A073734A2}"/>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7</a:t>
            </a:r>
            <a:endParaRPr lang="ja" dirty="0"/>
          </a:p>
        </p:txBody>
      </p:sp>
      <p:cxnSp>
        <p:nvCxnSpPr>
          <p:cNvPr id="58" name="直線​​コネクタ(S) 19">
            <a:extLst>
              <a:ext uri="{FF2B5EF4-FFF2-40B4-BE49-F238E27FC236}">
                <a16:creationId xmlns:a16="http://schemas.microsoft.com/office/drawing/2014/main" id="{2C956104-89EE-4E7E-9CCB-5B3A86BA272C}"/>
              </a:ext>
              <a:ext uri="{C183D7F6-B498-43B3-948B-1728B52AA6E4}">
                <adec:decorative xmlns:adec="http://schemas.microsoft.com/office/drawing/2017/decorative" val="1"/>
              </a:ext>
            </a:extLst>
          </p:cNvPr>
          <p:cNvCxnSpPr/>
          <p:nvPr/>
        </p:nvCxnSpPr>
        <p:spPr>
          <a:xfrm>
            <a:off x="3839641" y="5138988"/>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直線​​コネクタ(S) 19">
            <a:extLst>
              <a:ext uri="{FF2B5EF4-FFF2-40B4-BE49-F238E27FC236}">
                <a16:creationId xmlns:a16="http://schemas.microsoft.com/office/drawing/2014/main" id="{5EEAB834-776C-49F8-A02F-050983F5CA4E}"/>
              </a:ext>
              <a:ext uri="{C183D7F6-B498-43B3-948B-1728B52AA6E4}">
                <adec:decorative xmlns:adec="http://schemas.microsoft.com/office/drawing/2017/decorative" val="1"/>
              </a:ext>
            </a:extLst>
          </p:cNvPr>
          <p:cNvCxnSpPr/>
          <p:nvPr/>
        </p:nvCxnSpPr>
        <p:spPr>
          <a:xfrm>
            <a:off x="7913867" y="5138988"/>
            <a:ext cx="47880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50" name="Picture 2" descr="https://www.betesta.or.jp/wp/wp-content/uploads/2016/12/026.jpg">
            <a:extLst>
              <a:ext uri="{FF2B5EF4-FFF2-40B4-BE49-F238E27FC236}">
                <a16:creationId xmlns:a16="http://schemas.microsoft.com/office/drawing/2014/main" id="{5E37B727-6227-49BA-B73D-3669EA64FD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11870" y="993406"/>
            <a:ext cx="2649352" cy="17662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2" name="Picture 4" descr="https://pancanpan.jp/wp-content/uploads/2018/06/img_01.png">
            <a:extLst>
              <a:ext uri="{FF2B5EF4-FFF2-40B4-BE49-F238E27FC236}">
                <a16:creationId xmlns:a16="http://schemas.microsoft.com/office/drawing/2014/main" id="{1E610831-6BBC-4643-8628-1CB38DDB2D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0779" y="993407"/>
            <a:ext cx="2649351" cy="1766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0" name="テキスト プレースホルダー 2">
            <a:extLst>
              <a:ext uri="{FF2B5EF4-FFF2-40B4-BE49-F238E27FC236}">
                <a16:creationId xmlns:a16="http://schemas.microsoft.com/office/drawing/2014/main" id="{447C0C30-F87C-4E56-9083-9C71F4DCD5B0}"/>
              </a:ext>
            </a:extLst>
          </p:cNvPr>
          <p:cNvSpPr txBox="1">
            <a:spLocks/>
          </p:cNvSpPr>
          <p:nvPr/>
        </p:nvSpPr>
        <p:spPr>
          <a:xfrm>
            <a:off x="2655713" y="5335497"/>
            <a:ext cx="2761666"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災害危険想定区域</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洪水浸水想定区域</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0.3</a:t>
            </a: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0.5m</a:t>
            </a:r>
          </a:p>
          <a:p>
            <a:pPr algn="ctr">
              <a:lnSpc>
                <a:spcPct val="150000"/>
              </a:lnSpc>
            </a:pPr>
            <a:r>
              <a:rPr lang="ja-JP" altLang="en-US" sz="16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rPr>
              <a:t>火災・地震・台風・洪水・浸水</a:t>
            </a:r>
            <a:endParaRPr lang="en-US" altLang="ja-JP" sz="24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31" name="テキスト プレースホルダー 2">
            <a:extLst>
              <a:ext uri="{FF2B5EF4-FFF2-40B4-BE49-F238E27FC236}">
                <a16:creationId xmlns:a16="http://schemas.microsoft.com/office/drawing/2014/main" id="{82212E07-D498-485F-85CC-2753A68995B2}"/>
              </a:ext>
            </a:extLst>
          </p:cNvPr>
          <p:cNvSpPr txBox="1">
            <a:spLocks/>
          </p:cNvSpPr>
          <p:nvPr/>
        </p:nvSpPr>
        <p:spPr>
          <a:xfrm>
            <a:off x="6772436" y="5343495"/>
            <a:ext cx="2761666" cy="120417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ja-JP" altLang="en-US"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災害危険想定区域</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ctr">
              <a:lnSpc>
                <a:spcPct val="150000"/>
              </a:lnSpc>
            </a:pP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洪水浸水想定区域</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0.3</a:t>
            </a:r>
            <a:r>
              <a:rPr lang="ja-JP" altLang="en-US" sz="16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600" b="1" dirty="0">
                <a:latin typeface="ＭＳ Ｐゴシック" panose="020B0600070205080204" pitchFamily="50" charset="-128"/>
                <a:ea typeface="ＭＳ Ｐゴシック" panose="020B0600070205080204" pitchFamily="50" charset="-128"/>
                <a:cs typeface="Segoe UI" panose="020B0502040204020203" pitchFamily="34" charset="0"/>
              </a:rPr>
              <a:t>0.5m</a:t>
            </a:r>
          </a:p>
          <a:p>
            <a:pPr algn="ctr">
              <a:lnSpc>
                <a:spcPct val="150000"/>
              </a:lnSpc>
            </a:pPr>
            <a:r>
              <a:rPr lang="ja-JP" altLang="en-US" sz="16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rPr>
              <a:t>火災・地震・台風・洪水・浸水</a:t>
            </a:r>
            <a:endParaRPr lang="en-US" altLang="ja-JP" sz="2400" dirty="0">
              <a:solidFill>
                <a:srgbClr val="00B0F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Tree>
    <p:extLst>
      <p:ext uri="{BB962C8B-B14F-4D97-AF65-F5344CB8AC3E}">
        <p14:creationId xmlns:p14="http://schemas.microsoft.com/office/powerpoint/2010/main" val="113804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画像 121">
            <a:extLst>
              <a:ext uri="{FF2B5EF4-FFF2-40B4-BE49-F238E27FC236}">
                <a16:creationId xmlns:a16="http://schemas.microsoft.com/office/drawing/2014/main" id="{470070FC-19D0-4354-9BC9-608A5DC44997}"/>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長方形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2AEF5FE-6C45-4BF6-9676-571742C3CDD7}"/>
              </a:ext>
            </a:extLst>
          </p:cNvPr>
          <p:cNvSpPr txBox="1"/>
          <p:nvPr/>
        </p:nvSpPr>
        <p:spPr>
          <a:xfrm>
            <a:off x="689985" y="4027081"/>
            <a:ext cx="4387440" cy="512961"/>
          </a:xfrm>
          <a:prstGeom prst="rect">
            <a:avLst/>
          </a:prstGeom>
          <a:noFill/>
        </p:spPr>
        <p:txBody>
          <a:bodyPr wrap="square" lIns="0" tIns="0" rIns="0" bIns="0" rtlCol="0">
            <a:spAutoFit/>
          </a:bodyPr>
          <a:lstStyle/>
          <a:p>
            <a:pPr rtl="0">
              <a:lnSpc>
                <a:spcPts val="4000"/>
              </a:lnSpc>
            </a:pPr>
            <a:r>
              <a:rPr lang="ja-JP" altLang="en-US" sz="4400" b="1"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rPr>
              <a:t>自然等災害</a:t>
            </a:r>
          </a:p>
        </p:txBody>
      </p:sp>
      <p:sp>
        <p:nvSpPr>
          <p:cNvPr id="3" name="長方形 2">
            <a:extLst>
              <a:ext uri="{FF2B5EF4-FFF2-40B4-BE49-F238E27FC236}">
                <a16:creationId xmlns:a16="http://schemas.microsoft.com/office/drawing/2014/main" id="{A74D15AA-4B45-41B5-A81C-97FCBF019951}"/>
              </a:ext>
            </a:extLst>
          </p:cNvPr>
          <p:cNvSpPr/>
          <p:nvPr/>
        </p:nvSpPr>
        <p:spPr>
          <a:xfrm>
            <a:off x="689985" y="5372393"/>
            <a:ext cx="2879127" cy="276999"/>
          </a:xfrm>
          <a:prstGeom prst="rect">
            <a:avLst/>
          </a:prstGeom>
        </p:spPr>
        <p:txBody>
          <a:bodyPr wrap="square" lIns="0" tIns="0" rIns="0" bIns="0" rtlCol="0">
            <a:spAutoFit/>
          </a:bodyPr>
          <a:lstStyle/>
          <a:p>
            <a:r>
              <a:rPr lang="en-US" altLang="ja-JP" dirty="0">
                <a:latin typeface="ＭＳ Ｐゴシック" panose="020B0600070205080204" pitchFamily="50" charset="-128"/>
                <a:ea typeface="ＭＳ Ｐゴシック" panose="020B0600070205080204" pitchFamily="50" charset="-128"/>
              </a:rPr>
              <a:t> Natural disasters</a:t>
            </a:r>
            <a:endParaRPr lang="en-US" altLang="ja-JP" sz="1600" dirty="0">
              <a:solidFill>
                <a:srgbClr val="00206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4" name="平行四辺形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115474" y="2"/>
            <a:ext cx="3961053"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5704BA3-593E-4519-9139-4E1D86366677}"/>
              </a:ext>
            </a:extLst>
          </p:cNvPr>
          <p:cNvSpPr txBox="1"/>
          <p:nvPr/>
        </p:nvSpPr>
        <p:spPr>
          <a:xfrm>
            <a:off x="4453458"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洪水・浸水</a:t>
            </a:r>
            <a:endParaRPr lang="en-US" altLang="ja-JP" sz="2000" b="1"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68" name="タイトル 67" hidden="1">
            <a:extLst>
              <a:ext uri="{FF2B5EF4-FFF2-40B4-BE49-F238E27FC236}">
                <a16:creationId xmlns:a16="http://schemas.microsoft.com/office/drawing/2014/main" id="{3D46526D-118F-4F6F-BAE0-066F422EBD1E}"/>
              </a:ext>
            </a:extLst>
          </p:cNvPr>
          <p:cNvSpPr>
            <a:spLocks noGrp="1"/>
          </p:cNvSpPr>
          <p:nvPr>
            <p:ph type="title"/>
          </p:nvPr>
        </p:nvSpPr>
        <p:spPr/>
        <p:txBody>
          <a:bodyPr rtlCol="0"/>
          <a:lstStyle/>
          <a:p>
            <a:r>
              <a:rPr lang="ja-JP" altLang="en-US" dirty="0">
                <a:latin typeface="Meiryo UI" panose="020B0604030504040204" pitchFamily="50" charset="-128"/>
                <a:ea typeface="Meiryo UI" panose="020B0604030504040204" pitchFamily="50" charset="-128"/>
              </a:rPr>
              <a:t>人的資源スライド </a:t>
            </a:r>
            <a:r>
              <a:rPr lang="en-US" altLang="ja-JP" dirty="0">
                <a:latin typeface="Meiryo UI" panose="020B0604030504040204" pitchFamily="50" charset="-128"/>
                <a:ea typeface="Meiryo UI" panose="020B0604030504040204" pitchFamily="50" charset="-128"/>
              </a:rPr>
              <a:t>3</a:t>
            </a:r>
            <a:endParaRPr lang="ja" dirty="0"/>
          </a:p>
        </p:txBody>
      </p:sp>
      <p:sp>
        <p:nvSpPr>
          <p:cNvPr id="100" name="長方形 7">
            <a:extLst>
              <a:ext uri="{FF2B5EF4-FFF2-40B4-BE49-F238E27FC236}">
                <a16:creationId xmlns:a16="http://schemas.microsoft.com/office/drawing/2014/main" id="{66B8AD3B-BD03-47D6-8A7E-02373DE2C791}"/>
              </a:ext>
            </a:extLst>
          </p:cNvPr>
          <p:cNvSpPr/>
          <p:nvPr/>
        </p:nvSpPr>
        <p:spPr>
          <a:xfrm>
            <a:off x="4735659" y="1125379"/>
            <a:ext cx="3238568" cy="553998"/>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初動は起きる前に！</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レベル</a:t>
            </a:r>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で避難を始める</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2" name="長方形 9">
            <a:extLst>
              <a:ext uri="{FF2B5EF4-FFF2-40B4-BE49-F238E27FC236}">
                <a16:creationId xmlns:a16="http://schemas.microsoft.com/office/drawing/2014/main" id="{14ADD27B-ACBE-4F70-B6C0-B0FF04B36B5D}"/>
              </a:ext>
            </a:extLst>
          </p:cNvPr>
          <p:cNvSpPr/>
          <p:nvPr/>
        </p:nvSpPr>
        <p:spPr>
          <a:xfrm>
            <a:off x="4735659" y="2743201"/>
            <a:ext cx="2427971" cy="553998"/>
          </a:xfrm>
          <a:prstGeom prst="rect">
            <a:avLst/>
          </a:prstGeom>
        </p:spPr>
        <p:txBody>
          <a:bodyPr wrap="square" lIns="0" tIns="0" rIns="0" bIns="0" rtlCol="0">
            <a:spAutoFit/>
          </a:bodyPr>
          <a:lstStyle/>
          <a:p>
            <a:pPr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施設被災状況の確認</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職員の安否確認</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09" name="長方形 11">
            <a:extLst>
              <a:ext uri="{FF2B5EF4-FFF2-40B4-BE49-F238E27FC236}">
                <a16:creationId xmlns:a16="http://schemas.microsoft.com/office/drawing/2014/main" id="{849D43CA-CE36-42BC-9852-37D89418335C}"/>
              </a:ext>
            </a:extLst>
          </p:cNvPr>
          <p:cNvSpPr/>
          <p:nvPr/>
        </p:nvSpPr>
        <p:spPr>
          <a:xfrm>
            <a:off x="4735659" y="4114801"/>
            <a:ext cx="2427971" cy="553998"/>
          </a:xfrm>
          <a:prstGeom prst="rect">
            <a:avLst/>
          </a:prstGeom>
        </p:spPr>
        <p:txBody>
          <a:bodyPr wrap="square" lIns="0" tIns="0" rIns="0" bIns="0" rtlCol="0">
            <a:spAutoFit/>
          </a:bodyPr>
          <a:lstStyle/>
          <a:p>
            <a:pPr marL="180975" indent="-180975" rtl="0"/>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職員の補充が出来なくなる可能性及び長期化</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0" name="長方形 13">
            <a:extLst>
              <a:ext uri="{FF2B5EF4-FFF2-40B4-BE49-F238E27FC236}">
                <a16:creationId xmlns:a16="http://schemas.microsoft.com/office/drawing/2014/main" id="{5440FF99-4DEC-4ED6-B253-C32498162379}"/>
              </a:ext>
            </a:extLst>
          </p:cNvPr>
          <p:cNvSpPr/>
          <p:nvPr/>
        </p:nvSpPr>
        <p:spPr>
          <a:xfrm>
            <a:off x="4735660" y="5486401"/>
            <a:ext cx="3238568" cy="276999"/>
          </a:xfrm>
          <a:prstGeom prst="rect">
            <a:avLst/>
          </a:prstGeom>
        </p:spPr>
        <p:txBody>
          <a:bodyPr wrap="square" lIns="0" tIns="0" rIns="0" bIns="0" rtlCol="0">
            <a:spAutoFit/>
          </a:bodyPr>
          <a:lstStyle/>
          <a:p>
            <a:r>
              <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職員及び利用者家族の状況</a:t>
            </a:r>
            <a:endParaRPr lang="en-US" altLang="ja-JP" dirty="0">
              <a:solidFill>
                <a:schemeClr val="bg1"/>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1" name="テキスト ボックス 110">
            <a:extLst>
              <a:ext uri="{FF2B5EF4-FFF2-40B4-BE49-F238E27FC236}">
                <a16:creationId xmlns:a16="http://schemas.microsoft.com/office/drawing/2014/main" id="{B2D39D06-AD25-4924-B001-2E66F6D47A1B}"/>
              </a:ext>
            </a:extLst>
          </p:cNvPr>
          <p:cNvSpPr txBox="1"/>
          <p:nvPr/>
        </p:nvSpPr>
        <p:spPr>
          <a:xfrm>
            <a:off x="8225065" y="305265"/>
            <a:ext cx="2427971" cy="307777"/>
          </a:xfrm>
          <a:prstGeom prst="rect">
            <a:avLst/>
          </a:prstGeom>
          <a:noFill/>
        </p:spPr>
        <p:txBody>
          <a:bodyPr wrap="square" lIns="0" tIns="0" rIns="0" bIns="0" rtlCol="0">
            <a:spAutoFit/>
          </a:bodyPr>
          <a:lstStyle/>
          <a:p>
            <a:pPr marL="285750" indent="-285750" rtl="0">
              <a:buFont typeface="Wingdings" panose="05000000000000000000" pitchFamily="2" charset="2"/>
              <a:buChar char="n"/>
            </a:pPr>
            <a:r>
              <a:rPr lang="ja-JP" altLang="en-US"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地震・火災</a:t>
            </a:r>
            <a:endParaRPr lang="en-US" altLang="ja-JP" sz="2000" b="1"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2" name="長方形 7">
            <a:extLst>
              <a:ext uri="{FF2B5EF4-FFF2-40B4-BE49-F238E27FC236}">
                <a16:creationId xmlns:a16="http://schemas.microsoft.com/office/drawing/2014/main" id="{141FCBA7-7FD6-4959-9510-4FE686E24760}"/>
              </a:ext>
            </a:extLst>
          </p:cNvPr>
          <p:cNvSpPr/>
          <p:nvPr/>
        </p:nvSpPr>
        <p:spPr>
          <a:xfrm>
            <a:off x="8507266" y="1125379"/>
            <a:ext cx="3238568"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1.</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安全確保</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3" name="長方形 9">
            <a:extLst>
              <a:ext uri="{FF2B5EF4-FFF2-40B4-BE49-F238E27FC236}">
                <a16:creationId xmlns:a16="http://schemas.microsoft.com/office/drawing/2014/main" id="{DC15FFD4-E190-4888-A265-6600117BF062}"/>
              </a:ext>
            </a:extLst>
          </p:cNvPr>
          <p:cNvSpPr/>
          <p:nvPr/>
        </p:nvSpPr>
        <p:spPr>
          <a:xfrm>
            <a:off x="8507266" y="2743201"/>
            <a:ext cx="2427971" cy="553998"/>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2.</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施設被災状況の確認</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marL="180975" rtl="0"/>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職員の安否確認</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4" name="長方形 11">
            <a:extLst>
              <a:ext uri="{FF2B5EF4-FFF2-40B4-BE49-F238E27FC236}">
                <a16:creationId xmlns:a16="http://schemas.microsoft.com/office/drawing/2014/main" id="{9F616646-0B36-4AFF-A23C-D69F59B865F9}"/>
              </a:ext>
            </a:extLst>
          </p:cNvPr>
          <p:cNvSpPr/>
          <p:nvPr/>
        </p:nvSpPr>
        <p:spPr>
          <a:xfrm>
            <a:off x="8507266" y="4114801"/>
            <a:ext cx="2427971" cy="276999"/>
          </a:xfrm>
          <a:prstGeom prst="rect">
            <a:avLst/>
          </a:prstGeom>
        </p:spPr>
        <p:txBody>
          <a:bodyPr wrap="square" lIns="0" tIns="0" rIns="0" bIns="0" rtlCol="0">
            <a:spAutoFit/>
          </a:bodyPr>
          <a:lstStyle/>
          <a:p>
            <a:pPr rtl="0"/>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3.</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出勤可能職員の確認</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15" name="長方形 13">
            <a:extLst>
              <a:ext uri="{FF2B5EF4-FFF2-40B4-BE49-F238E27FC236}">
                <a16:creationId xmlns:a16="http://schemas.microsoft.com/office/drawing/2014/main" id="{12B1ACA0-F346-4CA4-AE7F-B9450692D7F5}"/>
              </a:ext>
            </a:extLst>
          </p:cNvPr>
          <p:cNvSpPr/>
          <p:nvPr/>
        </p:nvSpPr>
        <p:spPr>
          <a:xfrm>
            <a:off x="8507266" y="5486401"/>
            <a:ext cx="3536195" cy="276999"/>
          </a:xfrm>
          <a:prstGeom prst="rect">
            <a:avLst/>
          </a:prstGeom>
        </p:spPr>
        <p:txBody>
          <a:bodyPr wrap="square" lIns="0" tIns="0" rIns="0" bIns="0" rtlCol="0">
            <a:spAutoFit/>
          </a:bodyPr>
          <a:lstStyle/>
          <a:p>
            <a:r>
              <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4.</a:t>
            </a:r>
            <a:r>
              <a:rPr lang="ja-JP" altLang="en-US"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rPr>
              <a:t>職員及び利用者家族の状況</a:t>
            </a:r>
            <a:endParaRPr lang="en-US" altLang="ja-JP" dirty="0">
              <a:solidFill>
                <a:srgbClr val="0070C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Tree>
    <p:extLst>
      <p:ext uri="{BB962C8B-B14F-4D97-AF65-F5344CB8AC3E}">
        <p14:creationId xmlns:p14="http://schemas.microsoft.com/office/powerpoint/2010/main" val="42674842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85_TF33668227.potx" id="{6B028169-BEDA-44EC-A900-DBF191A6FF7C}" vid="{EF989F77-2368-44DC-834B-176E827CFA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24Slides から、人事管理</Template>
  <TotalTime>0</TotalTime>
  <Words>3914</Words>
  <Application>Microsoft Office PowerPoint</Application>
  <PresentationFormat>ワイド画面</PresentationFormat>
  <Paragraphs>474</Paragraphs>
  <Slides>22</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Meiryo UI</vt:lpstr>
      <vt:lpstr>ＭＳ Ｐゴシック</vt:lpstr>
      <vt:lpstr>ＭＳ ゴシック</vt:lpstr>
      <vt:lpstr>游ゴシック</vt:lpstr>
      <vt:lpstr>Arial</vt:lpstr>
      <vt:lpstr>Calibri</vt:lpstr>
      <vt:lpstr>Segoe UI</vt:lpstr>
      <vt:lpstr>Wingdings</vt:lpstr>
      <vt:lpstr>Office テーマ</vt:lpstr>
      <vt:lpstr>人的資源スライド 1</vt:lpstr>
      <vt:lpstr>人的資源スライド 2</vt:lpstr>
      <vt:lpstr>人的資源スライド 3</vt:lpstr>
      <vt:lpstr>人的資源スライド 4</vt:lpstr>
      <vt:lpstr>人的資源スライド 4</vt:lpstr>
      <vt:lpstr>人的資源スライド 5</vt:lpstr>
      <vt:lpstr>人的資源スライド 7</vt:lpstr>
      <vt:lpstr>人的資源スライド 7</vt:lpstr>
      <vt:lpstr>人的資源スライド 3</vt:lpstr>
      <vt:lpstr>人的資源スライド 8</vt:lpstr>
      <vt:lpstr>人的資源スライド 7</vt:lpstr>
      <vt:lpstr>人的資源スライド 8</vt:lpstr>
      <vt:lpstr>人的資源スライド 8</vt:lpstr>
      <vt:lpstr>人的資源スライド 3</vt:lpstr>
      <vt:lpstr>人的資源スライド 8</vt:lpstr>
      <vt:lpstr>人的資源スライド 8</vt:lpstr>
      <vt:lpstr>人的資源スライド 8</vt:lpstr>
      <vt:lpstr>人的資源スライド 8</vt:lpstr>
      <vt:lpstr>人的資源スライド 8</vt:lpstr>
      <vt:lpstr>人的資源スライド 8</vt:lpstr>
      <vt:lpstr>人的資源スライド 8</vt:lpstr>
      <vt:lpstr>人的資源スライド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2024-02-23T01:30:42Z</dcterms:created>
  <dcterms:modified xsi:type="dcterms:W3CDTF">2024-04-27T11:39:18Z</dcterms:modified>
</cp:coreProperties>
</file>